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handoutMasterIdLst>
    <p:handoutMasterId r:id="rId91"/>
  </p:handoutMasterIdLst>
  <p:sldIdLst>
    <p:sldId id="256" r:id="rId2"/>
    <p:sldId id="572" r:id="rId3"/>
    <p:sldId id="573" r:id="rId4"/>
    <p:sldId id="574" r:id="rId5"/>
    <p:sldId id="570" r:id="rId6"/>
    <p:sldId id="354" r:id="rId7"/>
    <p:sldId id="529" r:id="rId8"/>
    <p:sldId id="480" r:id="rId9"/>
    <p:sldId id="482" r:id="rId10"/>
    <p:sldId id="527" r:id="rId11"/>
    <p:sldId id="484" r:id="rId12"/>
    <p:sldId id="485" r:id="rId13"/>
    <p:sldId id="571" r:id="rId14"/>
    <p:sldId id="487" r:id="rId15"/>
    <p:sldId id="488" r:id="rId16"/>
    <p:sldId id="522" r:id="rId17"/>
    <p:sldId id="490" r:id="rId18"/>
    <p:sldId id="525" r:id="rId19"/>
    <p:sldId id="489" r:id="rId20"/>
    <p:sldId id="531" r:id="rId21"/>
    <p:sldId id="533" r:id="rId22"/>
    <p:sldId id="545" r:id="rId23"/>
    <p:sldId id="491" r:id="rId24"/>
    <p:sldId id="530" r:id="rId25"/>
    <p:sldId id="492" r:id="rId26"/>
    <p:sldId id="534" r:id="rId27"/>
    <p:sldId id="493" r:id="rId28"/>
    <p:sldId id="536" r:id="rId29"/>
    <p:sldId id="537" r:id="rId30"/>
    <p:sldId id="494" r:id="rId31"/>
    <p:sldId id="535" r:id="rId32"/>
    <p:sldId id="495" r:id="rId33"/>
    <p:sldId id="497" r:id="rId34"/>
    <p:sldId id="496" r:id="rId35"/>
    <p:sldId id="538" r:id="rId36"/>
    <p:sldId id="541" r:id="rId37"/>
    <p:sldId id="539" r:id="rId38"/>
    <p:sldId id="540" r:id="rId39"/>
    <p:sldId id="542" r:id="rId40"/>
    <p:sldId id="543" r:id="rId41"/>
    <p:sldId id="499" r:id="rId42"/>
    <p:sldId id="500" r:id="rId43"/>
    <p:sldId id="498" r:id="rId44"/>
    <p:sldId id="504" r:id="rId45"/>
    <p:sldId id="547" r:id="rId46"/>
    <p:sldId id="548" r:id="rId47"/>
    <p:sldId id="549" r:id="rId48"/>
    <p:sldId id="550" r:id="rId49"/>
    <p:sldId id="556" r:id="rId50"/>
    <p:sldId id="546" r:id="rId51"/>
    <p:sldId id="505" r:id="rId52"/>
    <p:sldId id="506" r:id="rId53"/>
    <p:sldId id="507" r:id="rId54"/>
    <p:sldId id="508" r:id="rId55"/>
    <p:sldId id="509" r:id="rId56"/>
    <p:sldId id="510" r:id="rId57"/>
    <p:sldId id="511" r:id="rId58"/>
    <p:sldId id="551" r:id="rId59"/>
    <p:sldId id="512" r:id="rId60"/>
    <p:sldId id="554" r:id="rId61"/>
    <p:sldId id="553" r:id="rId62"/>
    <p:sldId id="569" r:id="rId63"/>
    <p:sldId id="515" r:id="rId64"/>
    <p:sldId id="514" r:id="rId65"/>
    <p:sldId id="552" r:id="rId66"/>
    <p:sldId id="513" r:id="rId67"/>
    <p:sldId id="561" r:id="rId68"/>
    <p:sldId id="517" r:id="rId69"/>
    <p:sldId id="558" r:id="rId70"/>
    <p:sldId id="559" r:id="rId71"/>
    <p:sldId id="562" r:id="rId72"/>
    <p:sldId id="563" r:id="rId73"/>
    <p:sldId id="565" r:id="rId74"/>
    <p:sldId id="567" r:id="rId75"/>
    <p:sldId id="560" r:id="rId76"/>
    <p:sldId id="566" r:id="rId77"/>
    <p:sldId id="557" r:id="rId78"/>
    <p:sldId id="516" r:id="rId79"/>
    <p:sldId id="518" r:id="rId80"/>
    <p:sldId id="519" r:id="rId81"/>
    <p:sldId id="501" r:id="rId82"/>
    <p:sldId id="502" r:id="rId83"/>
    <p:sldId id="503" r:id="rId84"/>
    <p:sldId id="544" r:id="rId85"/>
    <p:sldId id="520" r:id="rId86"/>
    <p:sldId id="521" r:id="rId87"/>
    <p:sldId id="568" r:id="rId88"/>
    <p:sldId id="479" r:id="rId89"/>
  </p:sldIdLst>
  <p:sldSz cx="9906000" cy="6858000" type="A4"/>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73">
          <p15:clr>
            <a:srgbClr val="A4A3A4"/>
          </p15:clr>
        </p15:guide>
        <p15:guide id="2" orient="horz" pos="1728">
          <p15:clr>
            <a:srgbClr val="A4A3A4"/>
          </p15:clr>
        </p15:guide>
        <p15:guide id="3" pos="174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jeev Lalan" initials="SL" lastIdx="1" clrIdx="0">
    <p:extLst>
      <p:ext uri="{19B8F6BF-5375-455C-9EA6-DF929625EA0E}">
        <p15:presenceInfo xmlns:p15="http://schemas.microsoft.com/office/powerpoint/2012/main" xmlns="" userId="866a5901f6df6fb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E4283"/>
    <a:srgbClr val="FFFFFF"/>
    <a:srgbClr val="F5851F"/>
    <a:srgbClr val="737273"/>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40" autoAdjust="0"/>
    <p:restoredTop sz="85637" autoAdjust="0"/>
  </p:normalViewPr>
  <p:slideViewPr>
    <p:cSldViewPr>
      <p:cViewPr varScale="1">
        <p:scale>
          <a:sx n="62" d="100"/>
          <a:sy n="62" d="100"/>
        </p:scale>
        <p:origin x="-1662" y="-84"/>
      </p:cViewPr>
      <p:guideLst>
        <p:guide orient="horz" pos="273"/>
        <p:guide orient="horz" pos="1728"/>
        <p:guide pos="1741"/>
      </p:guideLst>
    </p:cSldViewPr>
  </p:slideViewPr>
  <p:outlineViewPr>
    <p:cViewPr>
      <p:scale>
        <a:sx n="33" d="100"/>
        <a:sy n="33" d="100"/>
      </p:scale>
      <p:origin x="0" y="-14688"/>
    </p:cViewPr>
  </p:outlineViewPr>
  <p:notesTextViewPr>
    <p:cViewPr>
      <p:scale>
        <a:sx n="100" d="100"/>
        <a:sy n="100" d="100"/>
      </p:scale>
      <p:origin x="0" y="0"/>
    </p:cViewPr>
  </p:notesTextViewPr>
  <p:sorterViewPr>
    <p:cViewPr>
      <p:scale>
        <a:sx n="66" d="100"/>
        <a:sy n="66" d="100"/>
      </p:scale>
      <p:origin x="0" y="-14592"/>
    </p:cViewPr>
  </p:sorterViewPr>
  <p:notesViewPr>
    <p:cSldViewPr>
      <p:cViewPr varScale="1">
        <p:scale>
          <a:sx n="50" d="100"/>
          <a:sy n="50" d="100"/>
        </p:scale>
        <p:origin x="2898"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5E585B-B020-4BAE-981F-8ED4F4D3E4A0}" type="doc">
      <dgm:prSet loTypeId="urn:microsoft.com/office/officeart/2011/layout/HexagonRadial" loCatId="cycle" qsTypeId="urn:microsoft.com/office/officeart/2005/8/quickstyle/3d1" qsCatId="3D" csTypeId="urn:microsoft.com/office/officeart/2005/8/colors/accent1_3" csCatId="accent1" phldr="1"/>
      <dgm:spPr/>
      <dgm:t>
        <a:bodyPr/>
        <a:lstStyle/>
        <a:p>
          <a:endParaRPr lang="en-US"/>
        </a:p>
      </dgm:t>
    </dgm:pt>
    <dgm:pt modelId="{B3013386-BCEF-45EA-A572-B8E869D2A4FC}">
      <dgm:prSet phldrT="[Text]" custT="1"/>
      <dgm:spPr/>
      <dgm:t>
        <a:bodyPr/>
        <a:lstStyle/>
        <a:p>
          <a:r>
            <a:rPr lang="en-US" sz="1800" baseline="0" dirty="0" smtClean="0"/>
            <a:t>Immovable Property (land/ bldg./ both)</a:t>
          </a:r>
          <a:endParaRPr lang="en-US" sz="1800" baseline="0" dirty="0"/>
        </a:p>
      </dgm:t>
    </dgm:pt>
    <dgm:pt modelId="{8B84D721-3F3A-46DC-AEDB-A9DE89F07C10}" type="parTrans" cxnId="{D8A9A754-4D17-4BBF-8818-479D41C96184}">
      <dgm:prSet/>
      <dgm:spPr/>
      <dgm:t>
        <a:bodyPr/>
        <a:lstStyle/>
        <a:p>
          <a:endParaRPr lang="en-US"/>
        </a:p>
      </dgm:t>
    </dgm:pt>
    <dgm:pt modelId="{15C73AE3-9F95-4B1B-9F88-C91A096C3CAD}" type="sibTrans" cxnId="{D8A9A754-4D17-4BBF-8818-479D41C96184}">
      <dgm:prSet/>
      <dgm:spPr/>
      <dgm:t>
        <a:bodyPr/>
        <a:lstStyle/>
        <a:p>
          <a:endParaRPr lang="en-US"/>
        </a:p>
      </dgm:t>
    </dgm:pt>
    <dgm:pt modelId="{0B2F1B79-0DD3-4D15-820F-04D757685C05}">
      <dgm:prSet phldrT="[Text]" custT="1"/>
      <dgm:spPr/>
      <dgm:t>
        <a:bodyPr/>
        <a:lstStyle/>
        <a:p>
          <a:r>
            <a:rPr lang="en-US" sz="1800" baseline="0" dirty="0" smtClean="0"/>
            <a:t>Bullion</a:t>
          </a:r>
          <a:endParaRPr lang="en-US" sz="1800" baseline="0" dirty="0"/>
        </a:p>
      </dgm:t>
    </dgm:pt>
    <dgm:pt modelId="{B0ACFD40-F081-444C-9633-35E5A85723A9}" type="parTrans" cxnId="{437F6FDB-752A-4B04-9386-1B23A1682FD5}">
      <dgm:prSet/>
      <dgm:spPr/>
      <dgm:t>
        <a:bodyPr/>
        <a:lstStyle/>
        <a:p>
          <a:endParaRPr lang="en-US"/>
        </a:p>
      </dgm:t>
    </dgm:pt>
    <dgm:pt modelId="{01BFFD58-E7A8-4109-A4A5-0D10C461A712}" type="sibTrans" cxnId="{437F6FDB-752A-4B04-9386-1B23A1682FD5}">
      <dgm:prSet/>
      <dgm:spPr/>
      <dgm:t>
        <a:bodyPr/>
        <a:lstStyle/>
        <a:p>
          <a:endParaRPr lang="en-US"/>
        </a:p>
      </dgm:t>
    </dgm:pt>
    <dgm:pt modelId="{F946D95E-98AC-4C0F-83D4-CDB14076ABC8}">
      <dgm:prSet phldrT="[Text]" custT="1"/>
      <dgm:spPr/>
      <dgm:t>
        <a:bodyPr/>
        <a:lstStyle/>
        <a:p>
          <a:r>
            <a:rPr lang="en-US" sz="1800" baseline="0" dirty="0" smtClean="0"/>
            <a:t>Shares &amp; Securities</a:t>
          </a:r>
          <a:endParaRPr lang="en-US" sz="1800" baseline="0" dirty="0"/>
        </a:p>
      </dgm:t>
    </dgm:pt>
    <dgm:pt modelId="{D6252E2F-4824-40FD-B906-2FC2D4FED183}" type="parTrans" cxnId="{3AE47C7B-2935-47DF-8D96-CE7BEF926BE8}">
      <dgm:prSet/>
      <dgm:spPr/>
      <dgm:t>
        <a:bodyPr/>
        <a:lstStyle/>
        <a:p>
          <a:endParaRPr lang="en-US"/>
        </a:p>
      </dgm:t>
    </dgm:pt>
    <dgm:pt modelId="{82D6F77A-0793-424A-80C9-6AADF098FBAD}" type="sibTrans" cxnId="{3AE47C7B-2935-47DF-8D96-CE7BEF926BE8}">
      <dgm:prSet/>
      <dgm:spPr/>
      <dgm:t>
        <a:bodyPr/>
        <a:lstStyle/>
        <a:p>
          <a:endParaRPr lang="en-US"/>
        </a:p>
      </dgm:t>
    </dgm:pt>
    <dgm:pt modelId="{11C38035-2C9B-46F8-94EE-2AFCF3831D6F}">
      <dgm:prSet phldrT="[Text]" custT="1"/>
      <dgm:spPr/>
      <dgm:t>
        <a:bodyPr/>
        <a:lstStyle/>
        <a:p>
          <a:r>
            <a:rPr lang="en-US" sz="1800" baseline="0" dirty="0" err="1" smtClean="0"/>
            <a:t>Jewellery</a:t>
          </a:r>
          <a:endParaRPr lang="en-US" sz="1800" baseline="0" dirty="0"/>
        </a:p>
      </dgm:t>
    </dgm:pt>
    <dgm:pt modelId="{2AFE0658-3FAB-4EE3-92FD-DA7A1CA513B1}" type="parTrans" cxnId="{BE2D7C7F-3C1D-496B-8207-0E8CE848E4D2}">
      <dgm:prSet/>
      <dgm:spPr/>
      <dgm:t>
        <a:bodyPr/>
        <a:lstStyle/>
        <a:p>
          <a:endParaRPr lang="en-US"/>
        </a:p>
      </dgm:t>
    </dgm:pt>
    <dgm:pt modelId="{D7F4BFE1-8672-4B0F-9BB1-78FFB3A4E634}" type="sibTrans" cxnId="{BE2D7C7F-3C1D-496B-8207-0E8CE848E4D2}">
      <dgm:prSet/>
      <dgm:spPr/>
      <dgm:t>
        <a:bodyPr/>
        <a:lstStyle/>
        <a:p>
          <a:endParaRPr lang="en-US"/>
        </a:p>
      </dgm:t>
    </dgm:pt>
    <dgm:pt modelId="{BF396217-99AE-489C-B373-921EA8107A19}">
      <dgm:prSet phldrT="[Text]" custT="1"/>
      <dgm:spPr/>
      <dgm:t>
        <a:bodyPr/>
        <a:lstStyle/>
        <a:p>
          <a:r>
            <a:rPr lang="en-US" sz="1800" baseline="0" dirty="0" err="1" smtClean="0"/>
            <a:t>Archaelogical</a:t>
          </a:r>
          <a:r>
            <a:rPr lang="en-US" sz="1800" baseline="0" dirty="0" smtClean="0"/>
            <a:t> Collections</a:t>
          </a:r>
          <a:endParaRPr lang="en-US" sz="1800" baseline="0" dirty="0"/>
        </a:p>
      </dgm:t>
    </dgm:pt>
    <dgm:pt modelId="{E37B3C05-0E87-4FCE-BF1E-F8147289081D}" type="parTrans" cxnId="{4E9312AD-E915-4D01-8CC0-C0FAD1B1D27B}">
      <dgm:prSet/>
      <dgm:spPr/>
      <dgm:t>
        <a:bodyPr/>
        <a:lstStyle/>
        <a:p>
          <a:endParaRPr lang="en-US"/>
        </a:p>
      </dgm:t>
    </dgm:pt>
    <dgm:pt modelId="{568EFEC5-9830-412D-B8A5-FCD4F901F89E}" type="sibTrans" cxnId="{4E9312AD-E915-4D01-8CC0-C0FAD1B1D27B}">
      <dgm:prSet/>
      <dgm:spPr/>
      <dgm:t>
        <a:bodyPr/>
        <a:lstStyle/>
        <a:p>
          <a:endParaRPr lang="en-US"/>
        </a:p>
      </dgm:t>
    </dgm:pt>
    <dgm:pt modelId="{13049E7E-D55F-4471-950E-392901124C2C}">
      <dgm:prSet phldrT="[Text]" custT="1"/>
      <dgm:spPr/>
      <dgm:t>
        <a:bodyPr/>
        <a:lstStyle/>
        <a:p>
          <a:r>
            <a:rPr lang="en-US" sz="1800" baseline="0" dirty="0" smtClean="0"/>
            <a:t>Drawings/ Paintings</a:t>
          </a:r>
          <a:endParaRPr lang="en-US" sz="1800" baseline="0" dirty="0"/>
        </a:p>
      </dgm:t>
    </dgm:pt>
    <dgm:pt modelId="{0BBF5550-E2A2-4127-AB23-78BDD01B43D5}" type="parTrans" cxnId="{216500D4-E3DD-4916-9BC1-409689CF3C9D}">
      <dgm:prSet/>
      <dgm:spPr/>
      <dgm:t>
        <a:bodyPr/>
        <a:lstStyle/>
        <a:p>
          <a:endParaRPr lang="en-US"/>
        </a:p>
      </dgm:t>
    </dgm:pt>
    <dgm:pt modelId="{AF60B6E8-701D-4CFB-BD0A-A0BC99BD5247}" type="sibTrans" cxnId="{216500D4-E3DD-4916-9BC1-409689CF3C9D}">
      <dgm:prSet/>
      <dgm:spPr/>
      <dgm:t>
        <a:bodyPr/>
        <a:lstStyle/>
        <a:p>
          <a:endParaRPr lang="en-US"/>
        </a:p>
      </dgm:t>
    </dgm:pt>
    <dgm:pt modelId="{ACF509FD-7D92-4A8E-8832-2E9E0FABD489}">
      <dgm:prSet phldrT="[Text]" custT="1"/>
      <dgm:spPr/>
      <dgm:t>
        <a:bodyPr/>
        <a:lstStyle/>
        <a:p>
          <a:r>
            <a:rPr lang="en-US" sz="1800" baseline="0" dirty="0" smtClean="0"/>
            <a:t>Sculpture or any work of art</a:t>
          </a:r>
          <a:endParaRPr lang="en-US" sz="1800" baseline="0" dirty="0"/>
        </a:p>
      </dgm:t>
    </dgm:pt>
    <dgm:pt modelId="{B67055F4-DDF3-4EE3-9F41-C47E3C0A63A0}" type="parTrans" cxnId="{EC9BBC3A-3875-4098-BA8E-DC07EF6FA9D9}">
      <dgm:prSet/>
      <dgm:spPr/>
      <dgm:t>
        <a:bodyPr/>
        <a:lstStyle/>
        <a:p>
          <a:endParaRPr lang="en-US"/>
        </a:p>
      </dgm:t>
    </dgm:pt>
    <dgm:pt modelId="{B6703DE6-82E9-458A-80E0-E80B12187E78}" type="sibTrans" cxnId="{EC9BBC3A-3875-4098-BA8E-DC07EF6FA9D9}">
      <dgm:prSet/>
      <dgm:spPr/>
      <dgm:t>
        <a:bodyPr/>
        <a:lstStyle/>
        <a:p>
          <a:endParaRPr lang="en-US"/>
        </a:p>
      </dgm:t>
    </dgm:pt>
    <dgm:pt modelId="{914F2D50-2525-46D0-9D26-6AD7FE793E3D}" type="pres">
      <dgm:prSet presAssocID="{135E585B-B020-4BAE-981F-8ED4F4D3E4A0}" presName="Name0" presStyleCnt="0">
        <dgm:presLayoutVars>
          <dgm:chMax val="1"/>
          <dgm:chPref val="1"/>
          <dgm:dir/>
          <dgm:animOne val="branch"/>
          <dgm:animLvl val="lvl"/>
        </dgm:presLayoutVars>
      </dgm:prSet>
      <dgm:spPr/>
      <dgm:t>
        <a:bodyPr/>
        <a:lstStyle/>
        <a:p>
          <a:endParaRPr lang="en-US"/>
        </a:p>
      </dgm:t>
    </dgm:pt>
    <dgm:pt modelId="{0CB70482-4AC4-46CB-8915-6931BA017264}" type="pres">
      <dgm:prSet presAssocID="{B3013386-BCEF-45EA-A572-B8E869D2A4FC}" presName="Parent" presStyleLbl="node0" presStyleIdx="0" presStyleCnt="1">
        <dgm:presLayoutVars>
          <dgm:chMax val="6"/>
          <dgm:chPref val="6"/>
        </dgm:presLayoutVars>
      </dgm:prSet>
      <dgm:spPr/>
      <dgm:t>
        <a:bodyPr/>
        <a:lstStyle/>
        <a:p>
          <a:endParaRPr lang="en-US"/>
        </a:p>
      </dgm:t>
    </dgm:pt>
    <dgm:pt modelId="{54F6A31F-2304-406F-A3E8-CAFA6D8A2FCF}" type="pres">
      <dgm:prSet presAssocID="{0B2F1B79-0DD3-4D15-820F-04D757685C05}" presName="Accent1" presStyleCnt="0"/>
      <dgm:spPr/>
    </dgm:pt>
    <dgm:pt modelId="{21BED02F-4097-471C-AA96-B3A79B16AF74}" type="pres">
      <dgm:prSet presAssocID="{0B2F1B79-0DD3-4D15-820F-04D757685C05}" presName="Accent" presStyleLbl="bgShp" presStyleIdx="0" presStyleCnt="6"/>
      <dgm:spPr/>
    </dgm:pt>
    <dgm:pt modelId="{06650849-CFE7-4506-A6EE-2BC786ED5986}" type="pres">
      <dgm:prSet presAssocID="{0B2F1B79-0DD3-4D15-820F-04D757685C05}" presName="Child1" presStyleLbl="node1" presStyleIdx="0" presStyleCnt="6" custLinFactNeighborX="1113">
        <dgm:presLayoutVars>
          <dgm:chMax val="0"/>
          <dgm:chPref val="0"/>
          <dgm:bulletEnabled val="1"/>
        </dgm:presLayoutVars>
      </dgm:prSet>
      <dgm:spPr/>
      <dgm:t>
        <a:bodyPr/>
        <a:lstStyle/>
        <a:p>
          <a:endParaRPr lang="en-US"/>
        </a:p>
      </dgm:t>
    </dgm:pt>
    <dgm:pt modelId="{13A3AC01-7E58-4B96-BEA5-D67F8407284B}" type="pres">
      <dgm:prSet presAssocID="{F946D95E-98AC-4C0F-83D4-CDB14076ABC8}" presName="Accent2" presStyleCnt="0"/>
      <dgm:spPr/>
    </dgm:pt>
    <dgm:pt modelId="{F96E4533-E3DB-4F5D-8EDA-FD50D053848E}" type="pres">
      <dgm:prSet presAssocID="{F946D95E-98AC-4C0F-83D4-CDB14076ABC8}" presName="Accent" presStyleLbl="bgShp" presStyleIdx="1" presStyleCnt="6"/>
      <dgm:spPr/>
    </dgm:pt>
    <dgm:pt modelId="{D13508DD-C210-438A-874D-54EA14569BC9}" type="pres">
      <dgm:prSet presAssocID="{F946D95E-98AC-4C0F-83D4-CDB14076ABC8}" presName="Child2" presStyleLbl="node1" presStyleIdx="1" presStyleCnt="6">
        <dgm:presLayoutVars>
          <dgm:chMax val="0"/>
          <dgm:chPref val="0"/>
          <dgm:bulletEnabled val="1"/>
        </dgm:presLayoutVars>
      </dgm:prSet>
      <dgm:spPr/>
      <dgm:t>
        <a:bodyPr/>
        <a:lstStyle/>
        <a:p>
          <a:endParaRPr lang="en-US"/>
        </a:p>
      </dgm:t>
    </dgm:pt>
    <dgm:pt modelId="{1D822F7E-EC41-4280-BBBF-7C06F6DEA3A4}" type="pres">
      <dgm:prSet presAssocID="{11C38035-2C9B-46F8-94EE-2AFCF3831D6F}" presName="Accent3" presStyleCnt="0"/>
      <dgm:spPr/>
    </dgm:pt>
    <dgm:pt modelId="{C72C896D-0918-426D-9345-A26F5928E9DC}" type="pres">
      <dgm:prSet presAssocID="{11C38035-2C9B-46F8-94EE-2AFCF3831D6F}" presName="Accent" presStyleLbl="bgShp" presStyleIdx="2" presStyleCnt="6"/>
      <dgm:spPr/>
    </dgm:pt>
    <dgm:pt modelId="{E3E4C783-72C6-4062-A651-CEEFB333CB38}" type="pres">
      <dgm:prSet presAssocID="{11C38035-2C9B-46F8-94EE-2AFCF3831D6F}" presName="Child3" presStyleLbl="node1" presStyleIdx="2" presStyleCnt="6">
        <dgm:presLayoutVars>
          <dgm:chMax val="0"/>
          <dgm:chPref val="0"/>
          <dgm:bulletEnabled val="1"/>
        </dgm:presLayoutVars>
      </dgm:prSet>
      <dgm:spPr/>
      <dgm:t>
        <a:bodyPr/>
        <a:lstStyle/>
        <a:p>
          <a:endParaRPr lang="en-US"/>
        </a:p>
      </dgm:t>
    </dgm:pt>
    <dgm:pt modelId="{CA479D12-AD64-424D-845D-0EAEDB192F51}" type="pres">
      <dgm:prSet presAssocID="{BF396217-99AE-489C-B373-921EA8107A19}" presName="Accent4" presStyleCnt="0"/>
      <dgm:spPr/>
    </dgm:pt>
    <dgm:pt modelId="{7F1BF67E-A267-481B-8056-05BC6FD8EE53}" type="pres">
      <dgm:prSet presAssocID="{BF396217-99AE-489C-B373-921EA8107A19}" presName="Accent" presStyleLbl="bgShp" presStyleIdx="3" presStyleCnt="6"/>
      <dgm:spPr/>
    </dgm:pt>
    <dgm:pt modelId="{5B3B381C-C6F9-4CEC-8AA5-448E6CE0CBBA}" type="pres">
      <dgm:prSet presAssocID="{BF396217-99AE-489C-B373-921EA8107A19}" presName="Child4" presStyleLbl="node1" presStyleIdx="3" presStyleCnt="6" custScaleX="132438">
        <dgm:presLayoutVars>
          <dgm:chMax val="0"/>
          <dgm:chPref val="0"/>
          <dgm:bulletEnabled val="1"/>
        </dgm:presLayoutVars>
      </dgm:prSet>
      <dgm:spPr/>
      <dgm:t>
        <a:bodyPr/>
        <a:lstStyle/>
        <a:p>
          <a:endParaRPr lang="en-US"/>
        </a:p>
      </dgm:t>
    </dgm:pt>
    <dgm:pt modelId="{EA3020F6-894B-438A-B048-144E1411FD8F}" type="pres">
      <dgm:prSet presAssocID="{13049E7E-D55F-4471-950E-392901124C2C}" presName="Accent5" presStyleCnt="0"/>
      <dgm:spPr/>
    </dgm:pt>
    <dgm:pt modelId="{97EB70BD-33D9-4497-B598-7465E0FA1341}" type="pres">
      <dgm:prSet presAssocID="{13049E7E-D55F-4471-950E-392901124C2C}" presName="Accent" presStyleLbl="bgShp" presStyleIdx="4" presStyleCnt="6"/>
      <dgm:spPr/>
    </dgm:pt>
    <dgm:pt modelId="{600E91DB-EF25-4EA6-BD83-1EC4FFE9A7E9}" type="pres">
      <dgm:prSet presAssocID="{13049E7E-D55F-4471-950E-392901124C2C}" presName="Child5" presStyleLbl="node1" presStyleIdx="4" presStyleCnt="6">
        <dgm:presLayoutVars>
          <dgm:chMax val="0"/>
          <dgm:chPref val="0"/>
          <dgm:bulletEnabled val="1"/>
        </dgm:presLayoutVars>
      </dgm:prSet>
      <dgm:spPr/>
      <dgm:t>
        <a:bodyPr/>
        <a:lstStyle/>
        <a:p>
          <a:endParaRPr lang="en-US"/>
        </a:p>
      </dgm:t>
    </dgm:pt>
    <dgm:pt modelId="{82D5B77B-F763-4F58-91B0-BB73076FD3A5}" type="pres">
      <dgm:prSet presAssocID="{ACF509FD-7D92-4A8E-8832-2E9E0FABD489}" presName="Accent6" presStyleCnt="0"/>
      <dgm:spPr/>
    </dgm:pt>
    <dgm:pt modelId="{C7274692-4878-402D-AC32-456D8A7423C2}" type="pres">
      <dgm:prSet presAssocID="{ACF509FD-7D92-4A8E-8832-2E9E0FABD489}" presName="Accent" presStyleLbl="bgShp" presStyleIdx="5" presStyleCnt="6"/>
      <dgm:spPr/>
    </dgm:pt>
    <dgm:pt modelId="{8C745C7A-3B25-42E2-8EE3-49C6DF5DFA06}" type="pres">
      <dgm:prSet presAssocID="{ACF509FD-7D92-4A8E-8832-2E9E0FABD489}" presName="Child6" presStyleLbl="node1" presStyleIdx="5" presStyleCnt="6" custScaleX="102756" custScaleY="113267">
        <dgm:presLayoutVars>
          <dgm:chMax val="0"/>
          <dgm:chPref val="0"/>
          <dgm:bulletEnabled val="1"/>
        </dgm:presLayoutVars>
      </dgm:prSet>
      <dgm:spPr/>
      <dgm:t>
        <a:bodyPr/>
        <a:lstStyle/>
        <a:p>
          <a:endParaRPr lang="en-US"/>
        </a:p>
      </dgm:t>
    </dgm:pt>
  </dgm:ptLst>
  <dgm:cxnLst>
    <dgm:cxn modelId="{770AA0FE-ABE9-4702-9D7F-FE395EB12976}" type="presOf" srcId="{11C38035-2C9B-46F8-94EE-2AFCF3831D6F}" destId="{E3E4C783-72C6-4062-A651-CEEFB333CB38}" srcOrd="0" destOrd="0" presId="urn:microsoft.com/office/officeart/2011/layout/HexagonRadial"/>
    <dgm:cxn modelId="{A12168DE-5A89-41B8-B203-999DCAAEC32B}" type="presOf" srcId="{13049E7E-D55F-4471-950E-392901124C2C}" destId="{600E91DB-EF25-4EA6-BD83-1EC4FFE9A7E9}" srcOrd="0" destOrd="0" presId="urn:microsoft.com/office/officeart/2011/layout/HexagonRadial"/>
    <dgm:cxn modelId="{914EAEF2-EDE6-4F68-849C-6B20DD9DCAA7}" type="presOf" srcId="{135E585B-B020-4BAE-981F-8ED4F4D3E4A0}" destId="{914F2D50-2525-46D0-9D26-6AD7FE793E3D}" srcOrd="0" destOrd="0" presId="urn:microsoft.com/office/officeart/2011/layout/HexagonRadial"/>
    <dgm:cxn modelId="{BE2D7C7F-3C1D-496B-8207-0E8CE848E4D2}" srcId="{B3013386-BCEF-45EA-A572-B8E869D2A4FC}" destId="{11C38035-2C9B-46F8-94EE-2AFCF3831D6F}" srcOrd="2" destOrd="0" parTransId="{2AFE0658-3FAB-4EE3-92FD-DA7A1CA513B1}" sibTransId="{D7F4BFE1-8672-4B0F-9BB1-78FFB3A4E634}"/>
    <dgm:cxn modelId="{D8A9A754-4D17-4BBF-8818-479D41C96184}" srcId="{135E585B-B020-4BAE-981F-8ED4F4D3E4A0}" destId="{B3013386-BCEF-45EA-A572-B8E869D2A4FC}" srcOrd="0" destOrd="0" parTransId="{8B84D721-3F3A-46DC-AEDB-A9DE89F07C10}" sibTransId="{15C73AE3-9F95-4B1B-9F88-C91A096C3CAD}"/>
    <dgm:cxn modelId="{437F6FDB-752A-4B04-9386-1B23A1682FD5}" srcId="{B3013386-BCEF-45EA-A572-B8E869D2A4FC}" destId="{0B2F1B79-0DD3-4D15-820F-04D757685C05}" srcOrd="0" destOrd="0" parTransId="{B0ACFD40-F081-444C-9633-35E5A85723A9}" sibTransId="{01BFFD58-E7A8-4109-A4A5-0D10C461A712}"/>
    <dgm:cxn modelId="{3FD64D7E-E67C-4A03-980C-89DF3C1E214D}" type="presOf" srcId="{ACF509FD-7D92-4A8E-8832-2E9E0FABD489}" destId="{8C745C7A-3B25-42E2-8EE3-49C6DF5DFA06}" srcOrd="0" destOrd="0" presId="urn:microsoft.com/office/officeart/2011/layout/HexagonRadial"/>
    <dgm:cxn modelId="{216500D4-E3DD-4916-9BC1-409689CF3C9D}" srcId="{B3013386-BCEF-45EA-A572-B8E869D2A4FC}" destId="{13049E7E-D55F-4471-950E-392901124C2C}" srcOrd="4" destOrd="0" parTransId="{0BBF5550-E2A2-4127-AB23-78BDD01B43D5}" sibTransId="{AF60B6E8-701D-4CFB-BD0A-A0BC99BD5247}"/>
    <dgm:cxn modelId="{EC9BBC3A-3875-4098-BA8E-DC07EF6FA9D9}" srcId="{B3013386-BCEF-45EA-A572-B8E869D2A4FC}" destId="{ACF509FD-7D92-4A8E-8832-2E9E0FABD489}" srcOrd="5" destOrd="0" parTransId="{B67055F4-DDF3-4EE3-9F41-C47E3C0A63A0}" sibTransId="{B6703DE6-82E9-458A-80E0-E80B12187E78}"/>
    <dgm:cxn modelId="{A1B11334-B05F-483F-BD2B-378E446E97CE}" type="presOf" srcId="{BF396217-99AE-489C-B373-921EA8107A19}" destId="{5B3B381C-C6F9-4CEC-8AA5-448E6CE0CBBA}" srcOrd="0" destOrd="0" presId="urn:microsoft.com/office/officeart/2011/layout/HexagonRadial"/>
    <dgm:cxn modelId="{F50E0B2D-C68B-4694-8E88-B4D99DB3E7F5}" type="presOf" srcId="{B3013386-BCEF-45EA-A572-B8E869D2A4FC}" destId="{0CB70482-4AC4-46CB-8915-6931BA017264}" srcOrd="0" destOrd="0" presId="urn:microsoft.com/office/officeart/2011/layout/HexagonRadial"/>
    <dgm:cxn modelId="{4E9312AD-E915-4D01-8CC0-C0FAD1B1D27B}" srcId="{B3013386-BCEF-45EA-A572-B8E869D2A4FC}" destId="{BF396217-99AE-489C-B373-921EA8107A19}" srcOrd="3" destOrd="0" parTransId="{E37B3C05-0E87-4FCE-BF1E-F8147289081D}" sibTransId="{568EFEC5-9830-412D-B8A5-FCD4F901F89E}"/>
    <dgm:cxn modelId="{AC1A882B-7391-4AC7-9375-AD748C520174}" type="presOf" srcId="{F946D95E-98AC-4C0F-83D4-CDB14076ABC8}" destId="{D13508DD-C210-438A-874D-54EA14569BC9}" srcOrd="0" destOrd="0" presId="urn:microsoft.com/office/officeart/2011/layout/HexagonRadial"/>
    <dgm:cxn modelId="{9E670DA0-D374-4C19-92CA-F2D482ED000C}" type="presOf" srcId="{0B2F1B79-0DD3-4D15-820F-04D757685C05}" destId="{06650849-CFE7-4506-A6EE-2BC786ED5986}" srcOrd="0" destOrd="0" presId="urn:microsoft.com/office/officeart/2011/layout/HexagonRadial"/>
    <dgm:cxn modelId="{3AE47C7B-2935-47DF-8D96-CE7BEF926BE8}" srcId="{B3013386-BCEF-45EA-A572-B8E869D2A4FC}" destId="{F946D95E-98AC-4C0F-83D4-CDB14076ABC8}" srcOrd="1" destOrd="0" parTransId="{D6252E2F-4824-40FD-B906-2FC2D4FED183}" sibTransId="{82D6F77A-0793-424A-80C9-6AADF098FBAD}"/>
    <dgm:cxn modelId="{C0437D3F-9E5B-40CE-91C1-6DBB204FAC26}" type="presParOf" srcId="{914F2D50-2525-46D0-9D26-6AD7FE793E3D}" destId="{0CB70482-4AC4-46CB-8915-6931BA017264}" srcOrd="0" destOrd="0" presId="urn:microsoft.com/office/officeart/2011/layout/HexagonRadial"/>
    <dgm:cxn modelId="{950FF7EA-C8EA-44A2-93B3-8961EB36F758}" type="presParOf" srcId="{914F2D50-2525-46D0-9D26-6AD7FE793E3D}" destId="{54F6A31F-2304-406F-A3E8-CAFA6D8A2FCF}" srcOrd="1" destOrd="0" presId="urn:microsoft.com/office/officeart/2011/layout/HexagonRadial"/>
    <dgm:cxn modelId="{2BA5F78F-E394-48F0-8D9E-0176FD535046}" type="presParOf" srcId="{54F6A31F-2304-406F-A3E8-CAFA6D8A2FCF}" destId="{21BED02F-4097-471C-AA96-B3A79B16AF74}" srcOrd="0" destOrd="0" presId="urn:microsoft.com/office/officeart/2011/layout/HexagonRadial"/>
    <dgm:cxn modelId="{1DD0B94D-BE37-4B9D-9450-04EAA8919B32}" type="presParOf" srcId="{914F2D50-2525-46D0-9D26-6AD7FE793E3D}" destId="{06650849-CFE7-4506-A6EE-2BC786ED5986}" srcOrd="2" destOrd="0" presId="urn:microsoft.com/office/officeart/2011/layout/HexagonRadial"/>
    <dgm:cxn modelId="{D37006A7-B985-4CE7-B640-9E2EC2012816}" type="presParOf" srcId="{914F2D50-2525-46D0-9D26-6AD7FE793E3D}" destId="{13A3AC01-7E58-4B96-BEA5-D67F8407284B}" srcOrd="3" destOrd="0" presId="urn:microsoft.com/office/officeart/2011/layout/HexagonRadial"/>
    <dgm:cxn modelId="{E9D988A9-83F3-4623-BE80-A7BB714A86EB}" type="presParOf" srcId="{13A3AC01-7E58-4B96-BEA5-D67F8407284B}" destId="{F96E4533-E3DB-4F5D-8EDA-FD50D053848E}" srcOrd="0" destOrd="0" presId="urn:microsoft.com/office/officeart/2011/layout/HexagonRadial"/>
    <dgm:cxn modelId="{780E106F-7601-4E8B-943F-57DF5C3BFCF7}" type="presParOf" srcId="{914F2D50-2525-46D0-9D26-6AD7FE793E3D}" destId="{D13508DD-C210-438A-874D-54EA14569BC9}" srcOrd="4" destOrd="0" presId="urn:microsoft.com/office/officeart/2011/layout/HexagonRadial"/>
    <dgm:cxn modelId="{B5E6E23F-63D6-48B4-9EE8-98F19E0DF51B}" type="presParOf" srcId="{914F2D50-2525-46D0-9D26-6AD7FE793E3D}" destId="{1D822F7E-EC41-4280-BBBF-7C06F6DEA3A4}" srcOrd="5" destOrd="0" presId="urn:microsoft.com/office/officeart/2011/layout/HexagonRadial"/>
    <dgm:cxn modelId="{71D286DE-F77F-4FDE-83EE-A01F936759EE}" type="presParOf" srcId="{1D822F7E-EC41-4280-BBBF-7C06F6DEA3A4}" destId="{C72C896D-0918-426D-9345-A26F5928E9DC}" srcOrd="0" destOrd="0" presId="urn:microsoft.com/office/officeart/2011/layout/HexagonRadial"/>
    <dgm:cxn modelId="{AAE63693-F6DE-4283-BA04-13463D59830E}" type="presParOf" srcId="{914F2D50-2525-46D0-9D26-6AD7FE793E3D}" destId="{E3E4C783-72C6-4062-A651-CEEFB333CB38}" srcOrd="6" destOrd="0" presId="urn:microsoft.com/office/officeart/2011/layout/HexagonRadial"/>
    <dgm:cxn modelId="{82D31887-7328-4E21-BBCD-E4D8774DF7B9}" type="presParOf" srcId="{914F2D50-2525-46D0-9D26-6AD7FE793E3D}" destId="{CA479D12-AD64-424D-845D-0EAEDB192F51}" srcOrd="7" destOrd="0" presId="urn:microsoft.com/office/officeart/2011/layout/HexagonRadial"/>
    <dgm:cxn modelId="{EF6B1729-FFB3-4601-8BA9-AAE6845E958D}" type="presParOf" srcId="{CA479D12-AD64-424D-845D-0EAEDB192F51}" destId="{7F1BF67E-A267-481B-8056-05BC6FD8EE53}" srcOrd="0" destOrd="0" presId="urn:microsoft.com/office/officeart/2011/layout/HexagonRadial"/>
    <dgm:cxn modelId="{B45C607F-9FF2-4F21-B1FF-288254B70EDB}" type="presParOf" srcId="{914F2D50-2525-46D0-9D26-6AD7FE793E3D}" destId="{5B3B381C-C6F9-4CEC-8AA5-448E6CE0CBBA}" srcOrd="8" destOrd="0" presId="urn:microsoft.com/office/officeart/2011/layout/HexagonRadial"/>
    <dgm:cxn modelId="{981F4E46-FDFC-4BFA-8240-81BE6797FD73}" type="presParOf" srcId="{914F2D50-2525-46D0-9D26-6AD7FE793E3D}" destId="{EA3020F6-894B-438A-B048-144E1411FD8F}" srcOrd="9" destOrd="0" presId="urn:microsoft.com/office/officeart/2011/layout/HexagonRadial"/>
    <dgm:cxn modelId="{E45D7832-83A5-4A41-B8F5-FF13683FF8F9}" type="presParOf" srcId="{EA3020F6-894B-438A-B048-144E1411FD8F}" destId="{97EB70BD-33D9-4497-B598-7465E0FA1341}" srcOrd="0" destOrd="0" presId="urn:microsoft.com/office/officeart/2011/layout/HexagonRadial"/>
    <dgm:cxn modelId="{2DDD58FA-E745-48F6-8C01-CADB488BB208}" type="presParOf" srcId="{914F2D50-2525-46D0-9D26-6AD7FE793E3D}" destId="{600E91DB-EF25-4EA6-BD83-1EC4FFE9A7E9}" srcOrd="10" destOrd="0" presId="urn:microsoft.com/office/officeart/2011/layout/HexagonRadial"/>
    <dgm:cxn modelId="{BB527D95-1C1D-4711-A68D-1506D792A196}" type="presParOf" srcId="{914F2D50-2525-46D0-9D26-6AD7FE793E3D}" destId="{82D5B77B-F763-4F58-91B0-BB73076FD3A5}" srcOrd="11" destOrd="0" presId="urn:microsoft.com/office/officeart/2011/layout/HexagonRadial"/>
    <dgm:cxn modelId="{1A1D3BF6-9169-40D9-8FE5-5ACA5F0915AB}" type="presParOf" srcId="{82D5B77B-F763-4F58-91B0-BB73076FD3A5}" destId="{C7274692-4878-402D-AC32-456D8A7423C2}" srcOrd="0" destOrd="0" presId="urn:microsoft.com/office/officeart/2011/layout/HexagonRadial"/>
    <dgm:cxn modelId="{D8F22CDB-E80E-4EAF-95B8-98DFC593355C}" type="presParOf" srcId="{914F2D50-2525-46D0-9D26-6AD7FE793E3D}" destId="{8C745C7A-3B25-42E2-8EE3-49C6DF5DFA06}" srcOrd="12" destOrd="0" presId="urn:microsoft.com/office/officeart/2011/layout/HexagonRadial"/>
  </dgm:cxnLst>
  <dgm:bg/>
  <dgm:whole/>
  <dgm:extLst>
    <a:ext uri="{C62137D5-CB1D-491B-B009-E17868A290BF}">
      <dgm14:recolorImg xmlns:dgm14="http://schemas.microsoft.com/office/drawing/2010/diagram" xmlns="" val="1"/>
    </a:ex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B70482-4AC4-46CB-8915-6931BA017264}">
      <dsp:nvSpPr>
        <dsp:cNvPr id="0" name=""/>
        <dsp:cNvSpPr/>
      </dsp:nvSpPr>
      <dsp:spPr>
        <a:xfrm>
          <a:off x="2386356" y="1456887"/>
          <a:ext cx="1851766" cy="1601853"/>
        </a:xfrm>
        <a:prstGeom prst="hexagon">
          <a:avLst>
            <a:gd name="adj" fmla="val 28570"/>
            <a:gd name="vf" fmla="val 115470"/>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smtClean="0"/>
            <a:t>Immovable Property (land/ bldg./ both)</a:t>
          </a:r>
          <a:endParaRPr lang="en-US" sz="1800" kern="1200" baseline="0" dirty="0"/>
        </a:p>
      </dsp:txBody>
      <dsp:txXfrm>
        <a:off x="2386356" y="1456887"/>
        <a:ext cx="1851766" cy="1601853"/>
      </dsp:txXfrm>
    </dsp:sp>
    <dsp:sp modelId="{F96E4533-E3DB-4F5D-8EDA-FD50D053848E}">
      <dsp:nvSpPr>
        <dsp:cNvPr id="0" name=""/>
        <dsp:cNvSpPr/>
      </dsp:nvSpPr>
      <dsp:spPr>
        <a:xfrm>
          <a:off x="3545918" y="690508"/>
          <a:ext cx="698666" cy="601993"/>
        </a:xfrm>
        <a:prstGeom prst="hexagon">
          <a:avLst>
            <a:gd name="adj" fmla="val 28900"/>
            <a:gd name="vf" fmla="val 11547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06650849-CFE7-4506-A6EE-2BC786ED5986}">
      <dsp:nvSpPr>
        <dsp:cNvPr id="0" name=""/>
        <dsp:cNvSpPr/>
      </dsp:nvSpPr>
      <dsp:spPr>
        <a:xfrm>
          <a:off x="2573821" y="0"/>
          <a:ext cx="1517509" cy="1312824"/>
        </a:xfrm>
        <a:prstGeom prst="hexagon">
          <a:avLst>
            <a:gd name="adj" fmla="val 28570"/>
            <a:gd name="vf" fmla="val 115470"/>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smtClean="0"/>
            <a:t>Bullion</a:t>
          </a:r>
          <a:endParaRPr lang="en-US" sz="1800" kern="1200" baseline="0" dirty="0"/>
        </a:p>
      </dsp:txBody>
      <dsp:txXfrm>
        <a:off x="2573821" y="0"/>
        <a:ext cx="1517509" cy="1312824"/>
      </dsp:txXfrm>
    </dsp:sp>
    <dsp:sp modelId="{C72C896D-0918-426D-9345-A26F5928E9DC}">
      <dsp:nvSpPr>
        <dsp:cNvPr id="0" name=""/>
        <dsp:cNvSpPr/>
      </dsp:nvSpPr>
      <dsp:spPr>
        <a:xfrm>
          <a:off x="4361316" y="1815915"/>
          <a:ext cx="698666" cy="601993"/>
        </a:xfrm>
        <a:prstGeom prst="hexagon">
          <a:avLst>
            <a:gd name="adj" fmla="val 28900"/>
            <a:gd name="vf" fmla="val 11547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D13508DD-C210-438A-874D-54EA14569BC9}">
      <dsp:nvSpPr>
        <dsp:cNvPr id="0" name=""/>
        <dsp:cNvSpPr/>
      </dsp:nvSpPr>
      <dsp:spPr>
        <a:xfrm>
          <a:off x="3948663" y="807474"/>
          <a:ext cx="1517509" cy="1312824"/>
        </a:xfrm>
        <a:prstGeom prst="hexagon">
          <a:avLst>
            <a:gd name="adj" fmla="val 28570"/>
            <a:gd name="vf" fmla="val 115470"/>
          </a:avLst>
        </a:prstGeom>
        <a:gradFill rotWithShape="0">
          <a:gsLst>
            <a:gs pos="0">
              <a:schemeClr val="accent1">
                <a:shade val="80000"/>
                <a:hueOff val="103236"/>
                <a:satOff val="-9461"/>
                <a:lumOff val="7339"/>
                <a:alphaOff val="0"/>
                <a:shade val="51000"/>
                <a:satMod val="130000"/>
              </a:schemeClr>
            </a:gs>
            <a:gs pos="80000">
              <a:schemeClr val="accent1">
                <a:shade val="80000"/>
                <a:hueOff val="103236"/>
                <a:satOff val="-9461"/>
                <a:lumOff val="7339"/>
                <a:alphaOff val="0"/>
                <a:shade val="93000"/>
                <a:satMod val="130000"/>
              </a:schemeClr>
            </a:gs>
            <a:gs pos="100000">
              <a:schemeClr val="accent1">
                <a:shade val="80000"/>
                <a:hueOff val="103236"/>
                <a:satOff val="-9461"/>
                <a:lumOff val="733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smtClean="0"/>
            <a:t>Shares &amp; Securities</a:t>
          </a:r>
          <a:endParaRPr lang="en-US" sz="1800" kern="1200" baseline="0" dirty="0"/>
        </a:p>
      </dsp:txBody>
      <dsp:txXfrm>
        <a:off x="3948663" y="807474"/>
        <a:ext cx="1517509" cy="1312824"/>
      </dsp:txXfrm>
    </dsp:sp>
    <dsp:sp modelId="{7F1BF67E-A267-481B-8056-05BC6FD8EE53}">
      <dsp:nvSpPr>
        <dsp:cNvPr id="0" name=""/>
        <dsp:cNvSpPr/>
      </dsp:nvSpPr>
      <dsp:spPr>
        <a:xfrm>
          <a:off x="3794888" y="3086288"/>
          <a:ext cx="698666" cy="601993"/>
        </a:xfrm>
        <a:prstGeom prst="hexagon">
          <a:avLst>
            <a:gd name="adj" fmla="val 28900"/>
            <a:gd name="vf" fmla="val 11547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E3E4C783-72C6-4062-A651-CEEFB333CB38}">
      <dsp:nvSpPr>
        <dsp:cNvPr id="0" name=""/>
        <dsp:cNvSpPr/>
      </dsp:nvSpPr>
      <dsp:spPr>
        <a:xfrm>
          <a:off x="3948663" y="2394876"/>
          <a:ext cx="1517509" cy="1312824"/>
        </a:xfrm>
        <a:prstGeom prst="hexagon">
          <a:avLst>
            <a:gd name="adj" fmla="val 28570"/>
            <a:gd name="vf" fmla="val 115470"/>
          </a:avLst>
        </a:prstGeom>
        <a:gradFill rotWithShape="0">
          <a:gsLst>
            <a:gs pos="0">
              <a:schemeClr val="accent1">
                <a:shade val="80000"/>
                <a:hueOff val="206473"/>
                <a:satOff val="-18922"/>
                <a:lumOff val="14678"/>
                <a:alphaOff val="0"/>
                <a:shade val="51000"/>
                <a:satMod val="130000"/>
              </a:schemeClr>
            </a:gs>
            <a:gs pos="80000">
              <a:schemeClr val="accent1">
                <a:shade val="80000"/>
                <a:hueOff val="206473"/>
                <a:satOff val="-18922"/>
                <a:lumOff val="14678"/>
                <a:alphaOff val="0"/>
                <a:shade val="93000"/>
                <a:satMod val="130000"/>
              </a:schemeClr>
            </a:gs>
            <a:gs pos="100000">
              <a:schemeClr val="accent1">
                <a:shade val="80000"/>
                <a:hueOff val="206473"/>
                <a:satOff val="-18922"/>
                <a:lumOff val="146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err="1" smtClean="0"/>
            <a:t>Jewellery</a:t>
          </a:r>
          <a:endParaRPr lang="en-US" sz="1800" kern="1200" baseline="0" dirty="0"/>
        </a:p>
      </dsp:txBody>
      <dsp:txXfrm>
        <a:off x="3948663" y="2394876"/>
        <a:ext cx="1517509" cy="1312824"/>
      </dsp:txXfrm>
    </dsp:sp>
    <dsp:sp modelId="{97EB70BD-33D9-4497-B598-7465E0FA1341}">
      <dsp:nvSpPr>
        <dsp:cNvPr id="0" name=""/>
        <dsp:cNvSpPr/>
      </dsp:nvSpPr>
      <dsp:spPr>
        <a:xfrm>
          <a:off x="2389802" y="3218157"/>
          <a:ext cx="698666" cy="601993"/>
        </a:xfrm>
        <a:prstGeom prst="hexagon">
          <a:avLst>
            <a:gd name="adj" fmla="val 28900"/>
            <a:gd name="vf" fmla="val 11547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B3B381C-C6F9-4CEC-8AA5-448E6CE0CBBA}">
      <dsp:nvSpPr>
        <dsp:cNvPr id="0" name=""/>
        <dsp:cNvSpPr/>
      </dsp:nvSpPr>
      <dsp:spPr>
        <a:xfrm>
          <a:off x="2310806" y="3203254"/>
          <a:ext cx="2009759" cy="1312824"/>
        </a:xfrm>
        <a:prstGeom prst="hexagon">
          <a:avLst>
            <a:gd name="adj" fmla="val 28570"/>
            <a:gd name="vf" fmla="val 115470"/>
          </a:avLst>
        </a:prstGeom>
        <a:gradFill rotWithShape="0">
          <a:gsLst>
            <a:gs pos="0">
              <a:schemeClr val="accent1">
                <a:shade val="80000"/>
                <a:hueOff val="309709"/>
                <a:satOff val="-28382"/>
                <a:lumOff val="22017"/>
                <a:alphaOff val="0"/>
                <a:shade val="51000"/>
                <a:satMod val="130000"/>
              </a:schemeClr>
            </a:gs>
            <a:gs pos="80000">
              <a:schemeClr val="accent1">
                <a:shade val="80000"/>
                <a:hueOff val="309709"/>
                <a:satOff val="-28382"/>
                <a:lumOff val="22017"/>
                <a:alphaOff val="0"/>
                <a:shade val="93000"/>
                <a:satMod val="130000"/>
              </a:schemeClr>
            </a:gs>
            <a:gs pos="100000">
              <a:schemeClr val="accent1">
                <a:shade val="80000"/>
                <a:hueOff val="309709"/>
                <a:satOff val="-28382"/>
                <a:lumOff val="2201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err="1" smtClean="0"/>
            <a:t>Archaelogical</a:t>
          </a:r>
          <a:r>
            <a:rPr lang="en-US" sz="1800" kern="1200" baseline="0" dirty="0" smtClean="0"/>
            <a:t> Collections</a:t>
          </a:r>
          <a:endParaRPr lang="en-US" sz="1800" kern="1200" baseline="0" dirty="0"/>
        </a:p>
      </dsp:txBody>
      <dsp:txXfrm>
        <a:off x="2310806" y="3203254"/>
        <a:ext cx="2009759" cy="1312824"/>
      </dsp:txXfrm>
    </dsp:sp>
    <dsp:sp modelId="{C7274692-4878-402D-AC32-456D8A7423C2}">
      <dsp:nvSpPr>
        <dsp:cNvPr id="0" name=""/>
        <dsp:cNvSpPr/>
      </dsp:nvSpPr>
      <dsp:spPr>
        <a:xfrm>
          <a:off x="1561052" y="2093202"/>
          <a:ext cx="698666" cy="601993"/>
        </a:xfrm>
        <a:prstGeom prst="hexagon">
          <a:avLst>
            <a:gd name="adj" fmla="val 28900"/>
            <a:gd name="vf" fmla="val 11547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600E91DB-EF25-4EA6-BD83-1EC4FFE9A7E9}">
      <dsp:nvSpPr>
        <dsp:cNvPr id="0" name=""/>
        <dsp:cNvSpPr/>
      </dsp:nvSpPr>
      <dsp:spPr>
        <a:xfrm>
          <a:off x="1158737" y="2395779"/>
          <a:ext cx="1517509" cy="1312824"/>
        </a:xfrm>
        <a:prstGeom prst="hexagon">
          <a:avLst>
            <a:gd name="adj" fmla="val 28570"/>
            <a:gd name="vf" fmla="val 115470"/>
          </a:avLst>
        </a:prstGeom>
        <a:gradFill rotWithShape="0">
          <a:gsLst>
            <a:gs pos="0">
              <a:schemeClr val="accent1">
                <a:shade val="80000"/>
                <a:hueOff val="412945"/>
                <a:satOff val="-37843"/>
                <a:lumOff val="29356"/>
                <a:alphaOff val="0"/>
                <a:shade val="51000"/>
                <a:satMod val="130000"/>
              </a:schemeClr>
            </a:gs>
            <a:gs pos="80000">
              <a:schemeClr val="accent1">
                <a:shade val="80000"/>
                <a:hueOff val="412945"/>
                <a:satOff val="-37843"/>
                <a:lumOff val="29356"/>
                <a:alphaOff val="0"/>
                <a:shade val="93000"/>
                <a:satMod val="130000"/>
              </a:schemeClr>
            </a:gs>
            <a:gs pos="100000">
              <a:schemeClr val="accent1">
                <a:shade val="80000"/>
                <a:hueOff val="412945"/>
                <a:satOff val="-37843"/>
                <a:lumOff val="293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smtClean="0"/>
            <a:t>Drawings/ Paintings</a:t>
          </a:r>
          <a:endParaRPr lang="en-US" sz="1800" kern="1200" baseline="0" dirty="0"/>
        </a:p>
      </dsp:txBody>
      <dsp:txXfrm>
        <a:off x="1158737" y="2395779"/>
        <a:ext cx="1517509" cy="1312824"/>
      </dsp:txXfrm>
    </dsp:sp>
    <dsp:sp modelId="{8C745C7A-3B25-42E2-8EE3-49C6DF5DFA06}">
      <dsp:nvSpPr>
        <dsp:cNvPr id="0" name=""/>
        <dsp:cNvSpPr/>
      </dsp:nvSpPr>
      <dsp:spPr>
        <a:xfrm>
          <a:off x="1137826" y="718582"/>
          <a:ext cx="1559332" cy="1486996"/>
        </a:xfrm>
        <a:prstGeom prst="hexagon">
          <a:avLst>
            <a:gd name="adj" fmla="val 28570"/>
            <a:gd name="vf" fmla="val 115470"/>
          </a:avLst>
        </a:prstGeom>
        <a:gradFill rotWithShape="0">
          <a:gsLst>
            <a:gs pos="0">
              <a:schemeClr val="accent1">
                <a:shade val="80000"/>
                <a:hueOff val="516182"/>
                <a:satOff val="-47304"/>
                <a:lumOff val="36695"/>
                <a:alphaOff val="0"/>
                <a:shade val="51000"/>
                <a:satMod val="130000"/>
              </a:schemeClr>
            </a:gs>
            <a:gs pos="80000">
              <a:schemeClr val="accent1">
                <a:shade val="80000"/>
                <a:hueOff val="516182"/>
                <a:satOff val="-47304"/>
                <a:lumOff val="36695"/>
                <a:alphaOff val="0"/>
                <a:shade val="93000"/>
                <a:satMod val="130000"/>
              </a:schemeClr>
            </a:gs>
            <a:gs pos="100000">
              <a:schemeClr val="accent1">
                <a:shade val="80000"/>
                <a:hueOff val="516182"/>
                <a:satOff val="-47304"/>
                <a:lumOff val="366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baseline="0" dirty="0" smtClean="0"/>
            <a:t>Sculpture or any work of art</a:t>
          </a:r>
          <a:endParaRPr lang="en-US" sz="1800" kern="1200" baseline="0" dirty="0"/>
        </a:p>
      </dsp:txBody>
      <dsp:txXfrm>
        <a:off x="1137826" y="718582"/>
        <a:ext cx="1559332" cy="1486996"/>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50444" y="0"/>
            <a:ext cx="2945659" cy="498056"/>
          </a:xfrm>
          <a:prstGeom prst="rect">
            <a:avLst/>
          </a:prstGeom>
        </p:spPr>
        <p:txBody>
          <a:bodyPr vert="horz" lIns="91440" tIns="45720" rIns="91440" bIns="45720" rtlCol="0"/>
          <a:lstStyle>
            <a:lvl1pPr algn="r">
              <a:defRPr sz="1200"/>
            </a:lvl1pPr>
          </a:lstStyle>
          <a:p>
            <a:fld id="{61159825-ED58-4C14-8FEC-5609AACEF3BC}" type="datetimeFigureOut">
              <a:rPr lang="en-IN" smtClean="0"/>
              <a:pPr/>
              <a:t>08-09-2018</a:t>
            </a:fld>
            <a:endParaRPr lang="en-IN"/>
          </a:p>
        </p:txBody>
      </p:sp>
      <p:sp>
        <p:nvSpPr>
          <p:cNvPr id="4" name="Footer Placeholder 3"/>
          <p:cNvSpPr>
            <a:spLocks noGrp="1"/>
          </p:cNvSpPr>
          <p:nvPr>
            <p:ph type="ftr" sz="quarter" idx="2"/>
          </p:nvPr>
        </p:nvSpPr>
        <p:spPr>
          <a:xfrm>
            <a:off x="0" y="9428585"/>
            <a:ext cx="2945659" cy="498055"/>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50444" y="9428585"/>
            <a:ext cx="2945659" cy="498055"/>
          </a:xfrm>
          <a:prstGeom prst="rect">
            <a:avLst/>
          </a:prstGeom>
        </p:spPr>
        <p:txBody>
          <a:bodyPr vert="horz" lIns="91440" tIns="45720" rIns="91440" bIns="45720" rtlCol="0" anchor="b"/>
          <a:lstStyle>
            <a:lvl1pPr algn="r">
              <a:defRPr sz="1200"/>
            </a:lvl1pPr>
          </a:lstStyle>
          <a:p>
            <a:fld id="{73341B4E-5E5B-40C9-8A96-50F941B7359E}" type="slidenum">
              <a:rPr lang="en-IN" smtClean="0"/>
              <a:pPr/>
              <a:t>‹#›</a:t>
            </a:fld>
            <a:endParaRPr lang="en-IN"/>
          </a:p>
        </p:txBody>
      </p:sp>
    </p:spTree>
    <p:extLst>
      <p:ext uri="{BB962C8B-B14F-4D97-AF65-F5344CB8AC3E}">
        <p14:creationId xmlns:p14="http://schemas.microsoft.com/office/powerpoint/2010/main" xmlns="" val="262494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9979DEF-43E8-4F00-BB1E-BD56B7A73C98}" type="datetimeFigureOut">
              <a:rPr lang="en-IN" smtClean="0"/>
              <a:pPr/>
              <a:t>08-09-2018</a:t>
            </a:fld>
            <a:endParaRPr lang="en-IN"/>
          </a:p>
        </p:txBody>
      </p:sp>
      <p:sp>
        <p:nvSpPr>
          <p:cNvPr id="4" name="Slide Image Placeholder 3"/>
          <p:cNvSpPr>
            <a:spLocks noGrp="1" noRot="1" noChangeAspect="1"/>
          </p:cNvSpPr>
          <p:nvPr>
            <p:ph type="sldImg" idx="2"/>
          </p:nvPr>
        </p:nvSpPr>
        <p:spPr>
          <a:xfrm>
            <a:off x="981075" y="1241425"/>
            <a:ext cx="4835525" cy="334962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9451" y="4776789"/>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FDEADF1B-E1A3-4A0B-9440-CEF7BD2A12AB}" type="slidenum">
              <a:rPr lang="en-IN" smtClean="0"/>
              <a:pPr/>
              <a:t>‹#›</a:t>
            </a:fld>
            <a:endParaRPr lang="en-IN"/>
          </a:p>
        </p:txBody>
      </p:sp>
    </p:spTree>
    <p:extLst>
      <p:ext uri="{BB962C8B-B14F-4D97-AF65-F5344CB8AC3E}">
        <p14:creationId xmlns:p14="http://schemas.microsoft.com/office/powerpoint/2010/main" xmlns="" val="193178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a:t>
            </a:fld>
            <a:endParaRPr lang="en-IN"/>
          </a:p>
        </p:txBody>
      </p:sp>
    </p:spTree>
    <p:extLst>
      <p:ext uri="{BB962C8B-B14F-4D97-AF65-F5344CB8AC3E}">
        <p14:creationId xmlns:p14="http://schemas.microsoft.com/office/powerpoint/2010/main" xmlns="" val="4088913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11</a:t>
            </a:fld>
            <a:endParaRPr lang="en-IN"/>
          </a:p>
        </p:txBody>
      </p:sp>
    </p:spTree>
    <p:extLst>
      <p:ext uri="{BB962C8B-B14F-4D97-AF65-F5344CB8AC3E}">
        <p14:creationId xmlns:p14="http://schemas.microsoft.com/office/powerpoint/2010/main" xmlns="" val="2049141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12</a:t>
            </a:fld>
            <a:endParaRPr lang="en-IN"/>
          </a:p>
        </p:txBody>
      </p:sp>
    </p:spTree>
    <p:extLst>
      <p:ext uri="{BB962C8B-B14F-4D97-AF65-F5344CB8AC3E}">
        <p14:creationId xmlns:p14="http://schemas.microsoft.com/office/powerpoint/2010/main" xmlns="" val="920069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13</a:t>
            </a:fld>
            <a:endParaRPr lang="en-IN"/>
          </a:p>
        </p:txBody>
      </p:sp>
    </p:spTree>
    <p:extLst>
      <p:ext uri="{BB962C8B-B14F-4D97-AF65-F5344CB8AC3E}">
        <p14:creationId xmlns:p14="http://schemas.microsoft.com/office/powerpoint/2010/main" xmlns="" val="1816686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14</a:t>
            </a:fld>
            <a:endParaRPr lang="en-IN"/>
          </a:p>
        </p:txBody>
      </p:sp>
    </p:spTree>
    <p:extLst>
      <p:ext uri="{BB962C8B-B14F-4D97-AF65-F5344CB8AC3E}">
        <p14:creationId xmlns:p14="http://schemas.microsoft.com/office/powerpoint/2010/main" xmlns="" val="473088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15</a:t>
            </a:fld>
            <a:endParaRPr lang="en-IN"/>
          </a:p>
        </p:txBody>
      </p:sp>
    </p:spTree>
    <p:extLst>
      <p:ext uri="{BB962C8B-B14F-4D97-AF65-F5344CB8AC3E}">
        <p14:creationId xmlns:p14="http://schemas.microsoft.com/office/powerpoint/2010/main" xmlns="" val="3081248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16</a:t>
            </a:fld>
            <a:endParaRPr lang="en-IN"/>
          </a:p>
        </p:txBody>
      </p:sp>
    </p:spTree>
    <p:extLst>
      <p:ext uri="{BB962C8B-B14F-4D97-AF65-F5344CB8AC3E}">
        <p14:creationId xmlns:p14="http://schemas.microsoft.com/office/powerpoint/2010/main" xmlns="" val="3493616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17</a:t>
            </a:fld>
            <a:endParaRPr lang="en-IN"/>
          </a:p>
        </p:txBody>
      </p:sp>
    </p:spTree>
    <p:extLst>
      <p:ext uri="{BB962C8B-B14F-4D97-AF65-F5344CB8AC3E}">
        <p14:creationId xmlns:p14="http://schemas.microsoft.com/office/powerpoint/2010/main" xmlns="" val="850342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18</a:t>
            </a:fld>
            <a:endParaRPr lang="en-IN"/>
          </a:p>
        </p:txBody>
      </p:sp>
    </p:spTree>
    <p:extLst>
      <p:ext uri="{BB962C8B-B14F-4D97-AF65-F5344CB8AC3E}">
        <p14:creationId xmlns:p14="http://schemas.microsoft.com/office/powerpoint/2010/main" xmlns="" val="1363045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19</a:t>
            </a:fld>
            <a:endParaRPr lang="en-IN"/>
          </a:p>
        </p:txBody>
      </p:sp>
    </p:spTree>
    <p:extLst>
      <p:ext uri="{BB962C8B-B14F-4D97-AF65-F5344CB8AC3E}">
        <p14:creationId xmlns:p14="http://schemas.microsoft.com/office/powerpoint/2010/main" xmlns="" val="478900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20</a:t>
            </a:fld>
            <a:endParaRPr lang="en-IN"/>
          </a:p>
        </p:txBody>
      </p:sp>
    </p:spTree>
    <p:extLst>
      <p:ext uri="{BB962C8B-B14F-4D97-AF65-F5344CB8AC3E}">
        <p14:creationId xmlns:p14="http://schemas.microsoft.com/office/powerpoint/2010/main" xmlns="" val="1641148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a:t>
            </a:fld>
            <a:endParaRPr lang="en-IN"/>
          </a:p>
        </p:txBody>
      </p:sp>
    </p:spTree>
    <p:extLst>
      <p:ext uri="{BB962C8B-B14F-4D97-AF65-F5344CB8AC3E}">
        <p14:creationId xmlns:p14="http://schemas.microsoft.com/office/powerpoint/2010/main" xmlns="" val="3835538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21</a:t>
            </a:fld>
            <a:endParaRPr lang="en-IN"/>
          </a:p>
        </p:txBody>
      </p:sp>
    </p:spTree>
    <p:extLst>
      <p:ext uri="{BB962C8B-B14F-4D97-AF65-F5344CB8AC3E}">
        <p14:creationId xmlns:p14="http://schemas.microsoft.com/office/powerpoint/2010/main" xmlns="" val="3194075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22</a:t>
            </a:fld>
            <a:endParaRPr lang="en-IN"/>
          </a:p>
        </p:txBody>
      </p:sp>
    </p:spTree>
    <p:extLst>
      <p:ext uri="{BB962C8B-B14F-4D97-AF65-F5344CB8AC3E}">
        <p14:creationId xmlns:p14="http://schemas.microsoft.com/office/powerpoint/2010/main" xmlns="" val="1216012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23</a:t>
            </a:fld>
            <a:endParaRPr lang="en-IN"/>
          </a:p>
        </p:txBody>
      </p:sp>
    </p:spTree>
    <p:extLst>
      <p:ext uri="{BB962C8B-B14F-4D97-AF65-F5344CB8AC3E}">
        <p14:creationId xmlns:p14="http://schemas.microsoft.com/office/powerpoint/2010/main" xmlns="" val="29849065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24</a:t>
            </a:fld>
            <a:endParaRPr lang="en-IN"/>
          </a:p>
        </p:txBody>
      </p:sp>
    </p:spTree>
    <p:extLst>
      <p:ext uri="{BB962C8B-B14F-4D97-AF65-F5344CB8AC3E}">
        <p14:creationId xmlns:p14="http://schemas.microsoft.com/office/powerpoint/2010/main" xmlns="" val="4102717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25</a:t>
            </a:fld>
            <a:endParaRPr lang="en-IN"/>
          </a:p>
        </p:txBody>
      </p:sp>
    </p:spTree>
    <p:extLst>
      <p:ext uri="{BB962C8B-B14F-4D97-AF65-F5344CB8AC3E}">
        <p14:creationId xmlns:p14="http://schemas.microsoft.com/office/powerpoint/2010/main" xmlns="" val="524396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26</a:t>
            </a:fld>
            <a:endParaRPr lang="en-IN"/>
          </a:p>
        </p:txBody>
      </p:sp>
    </p:spTree>
    <p:extLst>
      <p:ext uri="{BB962C8B-B14F-4D97-AF65-F5344CB8AC3E}">
        <p14:creationId xmlns:p14="http://schemas.microsoft.com/office/powerpoint/2010/main" xmlns="" val="5921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27</a:t>
            </a:fld>
            <a:endParaRPr lang="en-IN"/>
          </a:p>
        </p:txBody>
      </p:sp>
    </p:spTree>
    <p:extLst>
      <p:ext uri="{BB962C8B-B14F-4D97-AF65-F5344CB8AC3E}">
        <p14:creationId xmlns:p14="http://schemas.microsoft.com/office/powerpoint/2010/main" xmlns="" val="979081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28</a:t>
            </a:fld>
            <a:endParaRPr lang="en-IN"/>
          </a:p>
        </p:txBody>
      </p:sp>
    </p:spTree>
    <p:extLst>
      <p:ext uri="{BB962C8B-B14F-4D97-AF65-F5344CB8AC3E}">
        <p14:creationId xmlns:p14="http://schemas.microsoft.com/office/powerpoint/2010/main" xmlns="" val="9719498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29</a:t>
            </a:fld>
            <a:endParaRPr lang="en-IN"/>
          </a:p>
        </p:txBody>
      </p:sp>
    </p:spTree>
    <p:extLst>
      <p:ext uri="{BB962C8B-B14F-4D97-AF65-F5344CB8AC3E}">
        <p14:creationId xmlns:p14="http://schemas.microsoft.com/office/powerpoint/2010/main" xmlns="" val="1458164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30</a:t>
            </a:fld>
            <a:endParaRPr lang="en-IN"/>
          </a:p>
        </p:txBody>
      </p:sp>
    </p:spTree>
    <p:extLst>
      <p:ext uri="{BB962C8B-B14F-4D97-AF65-F5344CB8AC3E}">
        <p14:creationId xmlns:p14="http://schemas.microsoft.com/office/powerpoint/2010/main" xmlns="" val="550722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a:t>
            </a:fld>
            <a:endParaRPr lang="en-IN"/>
          </a:p>
        </p:txBody>
      </p:sp>
    </p:spTree>
    <p:extLst>
      <p:ext uri="{BB962C8B-B14F-4D97-AF65-F5344CB8AC3E}">
        <p14:creationId xmlns:p14="http://schemas.microsoft.com/office/powerpoint/2010/main" xmlns="" val="2472236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31</a:t>
            </a:fld>
            <a:endParaRPr lang="en-IN"/>
          </a:p>
        </p:txBody>
      </p:sp>
    </p:spTree>
    <p:extLst>
      <p:ext uri="{BB962C8B-B14F-4D97-AF65-F5344CB8AC3E}">
        <p14:creationId xmlns:p14="http://schemas.microsoft.com/office/powerpoint/2010/main" xmlns="" val="3502245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32</a:t>
            </a:fld>
            <a:endParaRPr lang="en-IN"/>
          </a:p>
        </p:txBody>
      </p:sp>
    </p:spTree>
    <p:extLst>
      <p:ext uri="{BB962C8B-B14F-4D97-AF65-F5344CB8AC3E}">
        <p14:creationId xmlns:p14="http://schemas.microsoft.com/office/powerpoint/2010/main" xmlns="" val="4078215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33</a:t>
            </a:fld>
            <a:endParaRPr lang="en-IN"/>
          </a:p>
        </p:txBody>
      </p:sp>
    </p:spTree>
    <p:extLst>
      <p:ext uri="{BB962C8B-B14F-4D97-AF65-F5344CB8AC3E}">
        <p14:creationId xmlns:p14="http://schemas.microsoft.com/office/powerpoint/2010/main" xmlns="" val="17564386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34</a:t>
            </a:fld>
            <a:endParaRPr lang="en-IN"/>
          </a:p>
        </p:txBody>
      </p:sp>
    </p:spTree>
    <p:extLst>
      <p:ext uri="{BB962C8B-B14F-4D97-AF65-F5344CB8AC3E}">
        <p14:creationId xmlns:p14="http://schemas.microsoft.com/office/powerpoint/2010/main" xmlns="" val="34970173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35</a:t>
            </a:fld>
            <a:endParaRPr lang="en-IN"/>
          </a:p>
        </p:txBody>
      </p:sp>
    </p:spTree>
    <p:extLst>
      <p:ext uri="{BB962C8B-B14F-4D97-AF65-F5344CB8AC3E}">
        <p14:creationId xmlns:p14="http://schemas.microsoft.com/office/powerpoint/2010/main" xmlns="" val="4133566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36</a:t>
            </a:fld>
            <a:endParaRPr lang="en-IN"/>
          </a:p>
        </p:txBody>
      </p:sp>
    </p:spTree>
    <p:extLst>
      <p:ext uri="{BB962C8B-B14F-4D97-AF65-F5344CB8AC3E}">
        <p14:creationId xmlns:p14="http://schemas.microsoft.com/office/powerpoint/2010/main" xmlns="" val="3867835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37</a:t>
            </a:fld>
            <a:endParaRPr lang="en-IN"/>
          </a:p>
        </p:txBody>
      </p:sp>
    </p:spTree>
    <p:extLst>
      <p:ext uri="{BB962C8B-B14F-4D97-AF65-F5344CB8AC3E}">
        <p14:creationId xmlns:p14="http://schemas.microsoft.com/office/powerpoint/2010/main" xmlns="" val="20185130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38</a:t>
            </a:fld>
            <a:endParaRPr lang="en-IN"/>
          </a:p>
        </p:txBody>
      </p:sp>
    </p:spTree>
    <p:extLst>
      <p:ext uri="{BB962C8B-B14F-4D97-AF65-F5344CB8AC3E}">
        <p14:creationId xmlns:p14="http://schemas.microsoft.com/office/powerpoint/2010/main" xmlns="" val="19683281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39</a:t>
            </a:fld>
            <a:endParaRPr lang="en-IN"/>
          </a:p>
        </p:txBody>
      </p:sp>
    </p:spTree>
    <p:extLst>
      <p:ext uri="{BB962C8B-B14F-4D97-AF65-F5344CB8AC3E}">
        <p14:creationId xmlns:p14="http://schemas.microsoft.com/office/powerpoint/2010/main" xmlns="" val="8105346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40</a:t>
            </a:fld>
            <a:endParaRPr lang="en-IN"/>
          </a:p>
        </p:txBody>
      </p:sp>
    </p:spTree>
    <p:extLst>
      <p:ext uri="{BB962C8B-B14F-4D97-AF65-F5344CB8AC3E}">
        <p14:creationId xmlns:p14="http://schemas.microsoft.com/office/powerpoint/2010/main" xmlns="" val="2157461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a:t>
            </a:fld>
            <a:endParaRPr lang="en-IN"/>
          </a:p>
        </p:txBody>
      </p:sp>
    </p:spTree>
    <p:extLst>
      <p:ext uri="{BB962C8B-B14F-4D97-AF65-F5344CB8AC3E}">
        <p14:creationId xmlns:p14="http://schemas.microsoft.com/office/powerpoint/2010/main" xmlns="" val="35365576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41</a:t>
            </a:fld>
            <a:endParaRPr lang="en-IN"/>
          </a:p>
        </p:txBody>
      </p:sp>
    </p:spTree>
    <p:extLst>
      <p:ext uri="{BB962C8B-B14F-4D97-AF65-F5344CB8AC3E}">
        <p14:creationId xmlns:p14="http://schemas.microsoft.com/office/powerpoint/2010/main" xmlns="" val="38279517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42</a:t>
            </a:fld>
            <a:endParaRPr lang="en-IN"/>
          </a:p>
        </p:txBody>
      </p:sp>
    </p:spTree>
    <p:extLst>
      <p:ext uri="{BB962C8B-B14F-4D97-AF65-F5344CB8AC3E}">
        <p14:creationId xmlns:p14="http://schemas.microsoft.com/office/powerpoint/2010/main" xmlns="" val="1760110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43</a:t>
            </a:fld>
            <a:endParaRPr lang="en-IN"/>
          </a:p>
        </p:txBody>
      </p:sp>
    </p:spTree>
    <p:extLst>
      <p:ext uri="{BB962C8B-B14F-4D97-AF65-F5344CB8AC3E}">
        <p14:creationId xmlns:p14="http://schemas.microsoft.com/office/powerpoint/2010/main" xmlns="" val="591732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44</a:t>
            </a:fld>
            <a:endParaRPr lang="en-IN"/>
          </a:p>
        </p:txBody>
      </p:sp>
    </p:spTree>
    <p:extLst>
      <p:ext uri="{BB962C8B-B14F-4D97-AF65-F5344CB8AC3E}">
        <p14:creationId xmlns:p14="http://schemas.microsoft.com/office/powerpoint/2010/main" xmlns="" val="20771370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45</a:t>
            </a:fld>
            <a:endParaRPr lang="en-IN"/>
          </a:p>
        </p:txBody>
      </p:sp>
    </p:spTree>
    <p:extLst>
      <p:ext uri="{BB962C8B-B14F-4D97-AF65-F5344CB8AC3E}">
        <p14:creationId xmlns:p14="http://schemas.microsoft.com/office/powerpoint/2010/main" xmlns="" val="10410863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46</a:t>
            </a:fld>
            <a:endParaRPr lang="en-IN"/>
          </a:p>
        </p:txBody>
      </p:sp>
    </p:spTree>
    <p:extLst>
      <p:ext uri="{BB962C8B-B14F-4D97-AF65-F5344CB8AC3E}">
        <p14:creationId xmlns:p14="http://schemas.microsoft.com/office/powerpoint/2010/main" xmlns="" val="778440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47</a:t>
            </a:fld>
            <a:endParaRPr lang="en-IN"/>
          </a:p>
        </p:txBody>
      </p:sp>
    </p:spTree>
    <p:extLst>
      <p:ext uri="{BB962C8B-B14F-4D97-AF65-F5344CB8AC3E}">
        <p14:creationId xmlns:p14="http://schemas.microsoft.com/office/powerpoint/2010/main" xmlns="" val="24275664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48</a:t>
            </a:fld>
            <a:endParaRPr lang="en-IN"/>
          </a:p>
        </p:txBody>
      </p:sp>
    </p:spTree>
    <p:extLst>
      <p:ext uri="{BB962C8B-B14F-4D97-AF65-F5344CB8AC3E}">
        <p14:creationId xmlns:p14="http://schemas.microsoft.com/office/powerpoint/2010/main" xmlns="" val="22963840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49</a:t>
            </a:fld>
            <a:endParaRPr lang="en-IN"/>
          </a:p>
        </p:txBody>
      </p:sp>
    </p:spTree>
    <p:extLst>
      <p:ext uri="{BB962C8B-B14F-4D97-AF65-F5344CB8AC3E}">
        <p14:creationId xmlns:p14="http://schemas.microsoft.com/office/powerpoint/2010/main" xmlns="" val="2563397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50</a:t>
            </a:fld>
            <a:endParaRPr lang="en-IN"/>
          </a:p>
        </p:txBody>
      </p:sp>
    </p:spTree>
    <p:extLst>
      <p:ext uri="{BB962C8B-B14F-4D97-AF65-F5344CB8AC3E}">
        <p14:creationId xmlns:p14="http://schemas.microsoft.com/office/powerpoint/2010/main" xmlns="" val="1364261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a:t>
            </a:fld>
            <a:endParaRPr lang="en-IN"/>
          </a:p>
        </p:txBody>
      </p:sp>
    </p:spTree>
    <p:extLst>
      <p:ext uri="{BB962C8B-B14F-4D97-AF65-F5344CB8AC3E}">
        <p14:creationId xmlns:p14="http://schemas.microsoft.com/office/powerpoint/2010/main" xmlns="" val="3382557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51</a:t>
            </a:fld>
            <a:endParaRPr lang="en-IN"/>
          </a:p>
        </p:txBody>
      </p:sp>
    </p:spTree>
    <p:extLst>
      <p:ext uri="{BB962C8B-B14F-4D97-AF65-F5344CB8AC3E}">
        <p14:creationId xmlns:p14="http://schemas.microsoft.com/office/powerpoint/2010/main" xmlns="" val="38648378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52</a:t>
            </a:fld>
            <a:endParaRPr lang="en-IN"/>
          </a:p>
        </p:txBody>
      </p:sp>
    </p:spTree>
    <p:extLst>
      <p:ext uri="{BB962C8B-B14F-4D97-AF65-F5344CB8AC3E}">
        <p14:creationId xmlns:p14="http://schemas.microsoft.com/office/powerpoint/2010/main" xmlns="" val="41392075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53</a:t>
            </a:fld>
            <a:endParaRPr lang="en-IN"/>
          </a:p>
        </p:txBody>
      </p:sp>
    </p:spTree>
    <p:extLst>
      <p:ext uri="{BB962C8B-B14F-4D97-AF65-F5344CB8AC3E}">
        <p14:creationId xmlns:p14="http://schemas.microsoft.com/office/powerpoint/2010/main" xmlns="" val="20233552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54</a:t>
            </a:fld>
            <a:endParaRPr lang="en-IN"/>
          </a:p>
        </p:txBody>
      </p:sp>
    </p:spTree>
    <p:extLst>
      <p:ext uri="{BB962C8B-B14F-4D97-AF65-F5344CB8AC3E}">
        <p14:creationId xmlns:p14="http://schemas.microsoft.com/office/powerpoint/2010/main" xmlns="" val="31448356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55</a:t>
            </a:fld>
            <a:endParaRPr lang="en-IN"/>
          </a:p>
        </p:txBody>
      </p:sp>
    </p:spTree>
    <p:extLst>
      <p:ext uri="{BB962C8B-B14F-4D97-AF65-F5344CB8AC3E}">
        <p14:creationId xmlns:p14="http://schemas.microsoft.com/office/powerpoint/2010/main" xmlns="" val="4980645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56</a:t>
            </a:fld>
            <a:endParaRPr lang="en-IN"/>
          </a:p>
        </p:txBody>
      </p:sp>
    </p:spTree>
    <p:extLst>
      <p:ext uri="{BB962C8B-B14F-4D97-AF65-F5344CB8AC3E}">
        <p14:creationId xmlns:p14="http://schemas.microsoft.com/office/powerpoint/2010/main" xmlns="" val="38510254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57</a:t>
            </a:fld>
            <a:endParaRPr lang="en-IN"/>
          </a:p>
        </p:txBody>
      </p:sp>
    </p:spTree>
    <p:extLst>
      <p:ext uri="{BB962C8B-B14F-4D97-AF65-F5344CB8AC3E}">
        <p14:creationId xmlns:p14="http://schemas.microsoft.com/office/powerpoint/2010/main" xmlns="" val="4178640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58</a:t>
            </a:fld>
            <a:endParaRPr lang="en-IN"/>
          </a:p>
        </p:txBody>
      </p:sp>
    </p:spTree>
    <p:extLst>
      <p:ext uri="{BB962C8B-B14F-4D97-AF65-F5344CB8AC3E}">
        <p14:creationId xmlns:p14="http://schemas.microsoft.com/office/powerpoint/2010/main" xmlns="" val="29766267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59</a:t>
            </a:fld>
            <a:endParaRPr lang="en-IN"/>
          </a:p>
        </p:txBody>
      </p:sp>
    </p:spTree>
    <p:extLst>
      <p:ext uri="{BB962C8B-B14F-4D97-AF65-F5344CB8AC3E}">
        <p14:creationId xmlns:p14="http://schemas.microsoft.com/office/powerpoint/2010/main" xmlns="" val="35260292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60</a:t>
            </a:fld>
            <a:endParaRPr lang="en-IN"/>
          </a:p>
        </p:txBody>
      </p:sp>
    </p:spTree>
    <p:extLst>
      <p:ext uri="{BB962C8B-B14F-4D97-AF65-F5344CB8AC3E}">
        <p14:creationId xmlns:p14="http://schemas.microsoft.com/office/powerpoint/2010/main" xmlns="" val="2986044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a:t>
            </a:fld>
            <a:endParaRPr lang="en-IN"/>
          </a:p>
        </p:txBody>
      </p:sp>
    </p:spTree>
    <p:extLst>
      <p:ext uri="{BB962C8B-B14F-4D97-AF65-F5344CB8AC3E}">
        <p14:creationId xmlns:p14="http://schemas.microsoft.com/office/powerpoint/2010/main" xmlns="" val="28283584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61</a:t>
            </a:fld>
            <a:endParaRPr lang="en-IN"/>
          </a:p>
        </p:txBody>
      </p:sp>
    </p:spTree>
    <p:extLst>
      <p:ext uri="{BB962C8B-B14F-4D97-AF65-F5344CB8AC3E}">
        <p14:creationId xmlns:p14="http://schemas.microsoft.com/office/powerpoint/2010/main" xmlns="" val="7541584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62</a:t>
            </a:fld>
            <a:endParaRPr lang="en-IN"/>
          </a:p>
        </p:txBody>
      </p:sp>
    </p:spTree>
    <p:extLst>
      <p:ext uri="{BB962C8B-B14F-4D97-AF65-F5344CB8AC3E}">
        <p14:creationId xmlns:p14="http://schemas.microsoft.com/office/powerpoint/2010/main" xmlns="" val="14555961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63</a:t>
            </a:fld>
            <a:endParaRPr lang="en-IN"/>
          </a:p>
        </p:txBody>
      </p:sp>
    </p:spTree>
    <p:extLst>
      <p:ext uri="{BB962C8B-B14F-4D97-AF65-F5344CB8AC3E}">
        <p14:creationId xmlns:p14="http://schemas.microsoft.com/office/powerpoint/2010/main" xmlns="" val="17003996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64</a:t>
            </a:fld>
            <a:endParaRPr lang="en-IN"/>
          </a:p>
        </p:txBody>
      </p:sp>
    </p:spTree>
    <p:extLst>
      <p:ext uri="{BB962C8B-B14F-4D97-AF65-F5344CB8AC3E}">
        <p14:creationId xmlns:p14="http://schemas.microsoft.com/office/powerpoint/2010/main" xmlns="" val="23481247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65</a:t>
            </a:fld>
            <a:endParaRPr lang="en-IN"/>
          </a:p>
        </p:txBody>
      </p:sp>
    </p:spTree>
    <p:extLst>
      <p:ext uri="{BB962C8B-B14F-4D97-AF65-F5344CB8AC3E}">
        <p14:creationId xmlns:p14="http://schemas.microsoft.com/office/powerpoint/2010/main" xmlns="" val="25707056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66</a:t>
            </a:fld>
            <a:endParaRPr lang="en-IN"/>
          </a:p>
        </p:txBody>
      </p:sp>
    </p:spTree>
    <p:extLst>
      <p:ext uri="{BB962C8B-B14F-4D97-AF65-F5344CB8AC3E}">
        <p14:creationId xmlns:p14="http://schemas.microsoft.com/office/powerpoint/2010/main" xmlns="" val="34166036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67</a:t>
            </a:fld>
            <a:endParaRPr lang="en-IN"/>
          </a:p>
        </p:txBody>
      </p:sp>
    </p:spTree>
    <p:extLst>
      <p:ext uri="{BB962C8B-B14F-4D97-AF65-F5344CB8AC3E}">
        <p14:creationId xmlns:p14="http://schemas.microsoft.com/office/powerpoint/2010/main" xmlns="" val="5005055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68</a:t>
            </a:fld>
            <a:endParaRPr lang="en-IN"/>
          </a:p>
        </p:txBody>
      </p:sp>
    </p:spTree>
    <p:extLst>
      <p:ext uri="{BB962C8B-B14F-4D97-AF65-F5344CB8AC3E}">
        <p14:creationId xmlns:p14="http://schemas.microsoft.com/office/powerpoint/2010/main" xmlns="" val="11145210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69</a:t>
            </a:fld>
            <a:endParaRPr lang="en-IN"/>
          </a:p>
        </p:txBody>
      </p:sp>
    </p:spTree>
    <p:extLst>
      <p:ext uri="{BB962C8B-B14F-4D97-AF65-F5344CB8AC3E}">
        <p14:creationId xmlns:p14="http://schemas.microsoft.com/office/powerpoint/2010/main" xmlns="" val="42819262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70</a:t>
            </a:fld>
            <a:endParaRPr lang="en-IN"/>
          </a:p>
        </p:txBody>
      </p:sp>
    </p:spTree>
    <p:extLst>
      <p:ext uri="{BB962C8B-B14F-4D97-AF65-F5344CB8AC3E}">
        <p14:creationId xmlns:p14="http://schemas.microsoft.com/office/powerpoint/2010/main" xmlns="" val="2064085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a:t>
            </a:fld>
            <a:endParaRPr lang="en-IN"/>
          </a:p>
        </p:txBody>
      </p:sp>
    </p:spTree>
    <p:extLst>
      <p:ext uri="{BB962C8B-B14F-4D97-AF65-F5344CB8AC3E}">
        <p14:creationId xmlns:p14="http://schemas.microsoft.com/office/powerpoint/2010/main" xmlns="" val="22094247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71</a:t>
            </a:fld>
            <a:endParaRPr lang="en-IN"/>
          </a:p>
        </p:txBody>
      </p:sp>
    </p:spTree>
    <p:extLst>
      <p:ext uri="{BB962C8B-B14F-4D97-AF65-F5344CB8AC3E}">
        <p14:creationId xmlns:p14="http://schemas.microsoft.com/office/powerpoint/2010/main" xmlns="" val="9129656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72</a:t>
            </a:fld>
            <a:endParaRPr lang="en-IN"/>
          </a:p>
        </p:txBody>
      </p:sp>
    </p:spTree>
    <p:extLst>
      <p:ext uri="{BB962C8B-B14F-4D97-AF65-F5344CB8AC3E}">
        <p14:creationId xmlns:p14="http://schemas.microsoft.com/office/powerpoint/2010/main" xmlns="" val="32073351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73</a:t>
            </a:fld>
            <a:endParaRPr lang="en-IN"/>
          </a:p>
        </p:txBody>
      </p:sp>
    </p:spTree>
    <p:extLst>
      <p:ext uri="{BB962C8B-B14F-4D97-AF65-F5344CB8AC3E}">
        <p14:creationId xmlns:p14="http://schemas.microsoft.com/office/powerpoint/2010/main" xmlns="" val="423754648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74</a:t>
            </a:fld>
            <a:endParaRPr lang="en-IN"/>
          </a:p>
        </p:txBody>
      </p:sp>
    </p:spTree>
    <p:extLst>
      <p:ext uri="{BB962C8B-B14F-4D97-AF65-F5344CB8AC3E}">
        <p14:creationId xmlns:p14="http://schemas.microsoft.com/office/powerpoint/2010/main" xmlns="" val="34974556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75</a:t>
            </a:fld>
            <a:endParaRPr lang="en-IN"/>
          </a:p>
        </p:txBody>
      </p:sp>
    </p:spTree>
    <p:extLst>
      <p:ext uri="{BB962C8B-B14F-4D97-AF65-F5344CB8AC3E}">
        <p14:creationId xmlns:p14="http://schemas.microsoft.com/office/powerpoint/2010/main" xmlns="" val="13433953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76</a:t>
            </a:fld>
            <a:endParaRPr lang="en-IN"/>
          </a:p>
        </p:txBody>
      </p:sp>
    </p:spTree>
    <p:extLst>
      <p:ext uri="{BB962C8B-B14F-4D97-AF65-F5344CB8AC3E}">
        <p14:creationId xmlns:p14="http://schemas.microsoft.com/office/powerpoint/2010/main" xmlns="" val="84852322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77</a:t>
            </a:fld>
            <a:endParaRPr lang="en-IN"/>
          </a:p>
        </p:txBody>
      </p:sp>
    </p:spTree>
    <p:extLst>
      <p:ext uri="{BB962C8B-B14F-4D97-AF65-F5344CB8AC3E}">
        <p14:creationId xmlns:p14="http://schemas.microsoft.com/office/powerpoint/2010/main" xmlns="" val="6421419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78</a:t>
            </a:fld>
            <a:endParaRPr lang="en-IN"/>
          </a:p>
        </p:txBody>
      </p:sp>
    </p:spTree>
    <p:extLst>
      <p:ext uri="{BB962C8B-B14F-4D97-AF65-F5344CB8AC3E}">
        <p14:creationId xmlns:p14="http://schemas.microsoft.com/office/powerpoint/2010/main" xmlns="" val="27946818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79</a:t>
            </a:fld>
            <a:endParaRPr lang="en-IN"/>
          </a:p>
        </p:txBody>
      </p:sp>
    </p:spTree>
    <p:extLst>
      <p:ext uri="{BB962C8B-B14F-4D97-AF65-F5344CB8AC3E}">
        <p14:creationId xmlns:p14="http://schemas.microsoft.com/office/powerpoint/2010/main" xmlns="" val="400566467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80</a:t>
            </a:fld>
            <a:endParaRPr lang="en-IN"/>
          </a:p>
        </p:txBody>
      </p:sp>
    </p:spTree>
    <p:extLst>
      <p:ext uri="{BB962C8B-B14F-4D97-AF65-F5344CB8AC3E}">
        <p14:creationId xmlns:p14="http://schemas.microsoft.com/office/powerpoint/2010/main" xmlns="" val="276838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9</a:t>
            </a:fld>
            <a:endParaRPr lang="en-IN"/>
          </a:p>
        </p:txBody>
      </p:sp>
    </p:spTree>
    <p:extLst>
      <p:ext uri="{BB962C8B-B14F-4D97-AF65-F5344CB8AC3E}">
        <p14:creationId xmlns:p14="http://schemas.microsoft.com/office/powerpoint/2010/main" xmlns="" val="32169403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81</a:t>
            </a:fld>
            <a:endParaRPr lang="en-IN"/>
          </a:p>
        </p:txBody>
      </p:sp>
    </p:spTree>
    <p:extLst>
      <p:ext uri="{BB962C8B-B14F-4D97-AF65-F5344CB8AC3E}">
        <p14:creationId xmlns:p14="http://schemas.microsoft.com/office/powerpoint/2010/main" xmlns="" val="10250494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82</a:t>
            </a:fld>
            <a:endParaRPr lang="en-IN"/>
          </a:p>
        </p:txBody>
      </p:sp>
    </p:spTree>
    <p:extLst>
      <p:ext uri="{BB962C8B-B14F-4D97-AF65-F5344CB8AC3E}">
        <p14:creationId xmlns:p14="http://schemas.microsoft.com/office/powerpoint/2010/main" xmlns="" val="119662865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83</a:t>
            </a:fld>
            <a:endParaRPr lang="en-IN"/>
          </a:p>
        </p:txBody>
      </p:sp>
    </p:spTree>
    <p:extLst>
      <p:ext uri="{BB962C8B-B14F-4D97-AF65-F5344CB8AC3E}">
        <p14:creationId xmlns:p14="http://schemas.microsoft.com/office/powerpoint/2010/main" xmlns="" val="15195760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84</a:t>
            </a:fld>
            <a:endParaRPr lang="en-IN"/>
          </a:p>
        </p:txBody>
      </p:sp>
    </p:spTree>
    <p:extLst>
      <p:ext uri="{BB962C8B-B14F-4D97-AF65-F5344CB8AC3E}">
        <p14:creationId xmlns:p14="http://schemas.microsoft.com/office/powerpoint/2010/main" xmlns="" val="35830625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85</a:t>
            </a:fld>
            <a:endParaRPr lang="en-IN"/>
          </a:p>
        </p:txBody>
      </p:sp>
    </p:spTree>
    <p:extLst>
      <p:ext uri="{BB962C8B-B14F-4D97-AF65-F5344CB8AC3E}">
        <p14:creationId xmlns:p14="http://schemas.microsoft.com/office/powerpoint/2010/main" xmlns="" val="23485638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86</a:t>
            </a:fld>
            <a:endParaRPr lang="en-IN"/>
          </a:p>
        </p:txBody>
      </p:sp>
    </p:spTree>
    <p:extLst>
      <p:ext uri="{BB962C8B-B14F-4D97-AF65-F5344CB8AC3E}">
        <p14:creationId xmlns:p14="http://schemas.microsoft.com/office/powerpoint/2010/main" xmlns="" val="29776663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87</a:t>
            </a:fld>
            <a:endParaRPr lang="en-IN"/>
          </a:p>
        </p:txBody>
      </p:sp>
    </p:spTree>
    <p:extLst>
      <p:ext uri="{BB962C8B-B14F-4D97-AF65-F5344CB8AC3E}">
        <p14:creationId xmlns:p14="http://schemas.microsoft.com/office/powerpoint/2010/main" xmlns="" val="188296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smtClean="0"/>
          </a:p>
        </p:txBody>
      </p:sp>
      <p:sp>
        <p:nvSpPr>
          <p:cNvPr id="4" name="Slide Number Placeholder 3"/>
          <p:cNvSpPr>
            <a:spLocks noGrp="1"/>
          </p:cNvSpPr>
          <p:nvPr>
            <p:ph type="sldNum" sz="quarter" idx="10"/>
          </p:nvPr>
        </p:nvSpPr>
        <p:spPr/>
        <p:txBody>
          <a:bodyPr/>
          <a:lstStyle/>
          <a:p>
            <a:fld id="{FDEADF1B-E1A3-4A0B-9440-CEF7BD2A12AB}" type="slidenum">
              <a:rPr lang="en-IN" smtClean="0"/>
              <a:pPr/>
              <a:t>10</a:t>
            </a:fld>
            <a:endParaRPr lang="en-IN"/>
          </a:p>
        </p:txBody>
      </p:sp>
    </p:spTree>
    <p:extLst>
      <p:ext uri="{BB962C8B-B14F-4D97-AF65-F5344CB8AC3E}">
        <p14:creationId xmlns:p14="http://schemas.microsoft.com/office/powerpoint/2010/main" xmlns="" val="3889910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p:cNvSpPr/>
          <p:nvPr/>
        </p:nvSpPr>
        <p:spPr>
          <a:xfrm>
            <a:off x="190500" y="152400"/>
            <a:ext cx="9525000" cy="45719"/>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52399" y="6666362"/>
            <a:ext cx="9605963" cy="46857"/>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6200000" flipV="1">
            <a:off x="-3108962" y="3406139"/>
            <a:ext cx="6553202" cy="45719"/>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9" name="Rectangle 8"/>
          <p:cNvSpPr/>
          <p:nvPr/>
        </p:nvSpPr>
        <p:spPr>
          <a:xfrm rot="16200000" flipV="1">
            <a:off x="6461749" y="3406136"/>
            <a:ext cx="6553207" cy="45719"/>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jpeg"/><Relationship Id="rId9" Type="http://schemas.microsoft.com/office/2007/relationships/diagramDrawing" Target="../diagrams/drawing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jpe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500" y="5392542"/>
            <a:ext cx="6289248" cy="7239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649298" y="5392542"/>
            <a:ext cx="1066202" cy="7239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344488" y="360784"/>
            <a:ext cx="4844123" cy="4724400"/>
            <a:chOff x="1505079" y="228600"/>
            <a:chExt cx="4844123" cy="4724400"/>
          </a:xfrm>
        </p:grpSpPr>
        <p:sp>
          <p:nvSpPr>
            <p:cNvPr id="10" name="Oval 9"/>
            <p:cNvSpPr/>
            <p:nvPr/>
          </p:nvSpPr>
          <p:spPr>
            <a:xfrm>
              <a:off x="1505079" y="228600"/>
              <a:ext cx="4844123" cy="4724400"/>
            </a:xfrm>
            <a:prstGeom prst="ellipse">
              <a:avLst/>
            </a:prstGeom>
            <a:solidFill>
              <a:schemeClr val="tx1">
                <a:lumMod val="10000"/>
                <a:lumOff val="90000"/>
              </a:schemeClr>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264622" y="1462125"/>
              <a:ext cx="3457233" cy="106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spc="300" dirty="0" smtClean="0">
                  <a:solidFill>
                    <a:schemeClr val="accent1"/>
                  </a:solidFill>
                  <a:latin typeface="Aleo" pitchFamily="34" charset="0"/>
                </a:rPr>
                <a:t>Changes in </a:t>
              </a:r>
              <a:endParaRPr lang="en-US" sz="4400" b="1" spc="300" dirty="0">
                <a:solidFill>
                  <a:schemeClr val="accent1"/>
                </a:solidFill>
                <a:latin typeface="Aleo" pitchFamily="34" charset="0"/>
              </a:endParaRPr>
            </a:p>
            <a:p>
              <a:pPr algn="ctr"/>
              <a:r>
                <a:rPr lang="en-US" sz="4400" b="1" spc="300" dirty="0" smtClean="0">
                  <a:solidFill>
                    <a:schemeClr val="accent1"/>
                  </a:solidFill>
                  <a:latin typeface="Aleo" pitchFamily="34" charset="0"/>
                </a:rPr>
                <a:t>Tax Audit Report </a:t>
              </a:r>
            </a:p>
          </p:txBody>
        </p:sp>
        <p:cxnSp>
          <p:nvCxnSpPr>
            <p:cNvPr id="13" name="Straight Connector 12"/>
            <p:cNvCxnSpPr/>
            <p:nvPr/>
          </p:nvCxnSpPr>
          <p:spPr>
            <a:xfrm>
              <a:off x="1928664" y="3356992"/>
              <a:ext cx="41291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609600" y="2573142"/>
            <a:ext cx="5999584" cy="106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accent1"/>
              </a:solidFill>
              <a:latin typeface="Aleo" pitchFamily="34" charset="0"/>
            </a:endParaRPr>
          </a:p>
          <a:p>
            <a:pPr algn="ctr"/>
            <a:endParaRPr lang="en-US" sz="1400" dirty="0">
              <a:solidFill>
                <a:schemeClr val="accent1"/>
              </a:solidFill>
              <a:latin typeface="Aleo" pitchFamily="34" charset="0"/>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79748" y="5288624"/>
            <a:ext cx="2169550" cy="931736"/>
          </a:xfrm>
          <a:prstGeom prst="rect">
            <a:avLst/>
          </a:prstGeom>
        </p:spPr>
      </p:pic>
      <p:sp>
        <p:nvSpPr>
          <p:cNvPr id="3" name="TextBox 2"/>
          <p:cNvSpPr txBox="1"/>
          <p:nvPr/>
        </p:nvSpPr>
        <p:spPr>
          <a:xfrm>
            <a:off x="1640632" y="3573016"/>
            <a:ext cx="2808312" cy="369332"/>
          </a:xfrm>
          <a:prstGeom prst="rect">
            <a:avLst/>
          </a:prstGeom>
          <a:noFill/>
        </p:spPr>
        <p:txBody>
          <a:bodyPr wrap="square" rtlCol="0">
            <a:spAutoFit/>
          </a:bodyPr>
          <a:lstStyle/>
          <a:p>
            <a:r>
              <a:rPr lang="en-US" dirty="0" smtClean="0">
                <a:latin typeface="+mj-lt"/>
              </a:rPr>
              <a:t>CA Sanjeev </a:t>
            </a:r>
            <a:r>
              <a:rPr lang="en-US" dirty="0" err="1" smtClean="0">
                <a:latin typeface="+mj-lt"/>
              </a:rPr>
              <a:t>Lalan</a:t>
            </a:r>
            <a:endParaRPr lang="en-US" dirty="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24: Deemed Profits and Gains</a:t>
            </a:r>
          </a:p>
        </p:txBody>
      </p:sp>
      <p:sp>
        <p:nvSpPr>
          <p:cNvPr id="7" name="TextBox 6"/>
          <p:cNvSpPr txBox="1"/>
          <p:nvPr/>
        </p:nvSpPr>
        <p:spPr>
          <a:xfrm>
            <a:off x="488504" y="1139633"/>
            <a:ext cx="8856984" cy="2354491"/>
          </a:xfrm>
          <a:prstGeom prst="rect">
            <a:avLst/>
          </a:prstGeom>
          <a:noFill/>
        </p:spPr>
        <p:txBody>
          <a:bodyPr wrap="square" rtlCol="0">
            <a:spAutoFit/>
          </a:bodyPr>
          <a:lstStyle/>
          <a:p>
            <a:pPr>
              <a:lnSpc>
                <a:spcPct val="150000"/>
              </a:lnSpc>
            </a:pPr>
            <a:r>
              <a:rPr lang="en-US" b="1" i="1" dirty="0" smtClean="0">
                <a:solidFill>
                  <a:srgbClr val="F5851F"/>
                </a:solidFill>
                <a:latin typeface="+mj-lt"/>
                <a:cs typeface="Arial" charset="0"/>
              </a:rPr>
              <a:t>Reporting Requirement</a:t>
            </a:r>
            <a:endParaRPr lang="en-US" dirty="0">
              <a:latin typeface="+mj-lt"/>
            </a:endParaRPr>
          </a:p>
          <a:p>
            <a:pPr marL="285750" indent="-285750">
              <a:buFont typeface="Wingdings" panose="05000000000000000000" pitchFamily="2" charset="2"/>
              <a:buChar char="§"/>
            </a:pPr>
            <a:endParaRPr lang="en-US" sz="1200" dirty="0" smtClean="0">
              <a:latin typeface="+mj-lt"/>
            </a:endParaRPr>
          </a:p>
          <a:p>
            <a:pPr marL="285750" indent="-285750" algn="just">
              <a:lnSpc>
                <a:spcPct val="150000"/>
              </a:lnSpc>
              <a:buFont typeface="Wingdings" panose="05000000000000000000" pitchFamily="2" charset="2"/>
              <a:buChar char="§"/>
            </a:pPr>
            <a:r>
              <a:rPr lang="en-US" dirty="0" smtClean="0">
                <a:latin typeface="+mj-lt"/>
              </a:rPr>
              <a:t>The amount deemed to be profits and gains under Section 32AD shall also have to be disclosed in addition to </a:t>
            </a:r>
            <a:r>
              <a:rPr lang="en-IN" dirty="0" smtClean="0">
                <a:latin typeface="+mj-lt"/>
              </a:rPr>
              <a:t>deemed profits and gains u/s 32AC, 33AB, 33ABA, 33AC</a:t>
            </a:r>
            <a:r>
              <a:rPr lang="en-US" dirty="0" smtClean="0">
                <a:latin typeface="+mj-lt"/>
              </a:rPr>
              <a:t>.</a:t>
            </a:r>
            <a:endParaRPr lang="en-IN" b="1" dirty="0" smtClean="0">
              <a:solidFill>
                <a:srgbClr val="F5851F"/>
              </a:solidFill>
              <a:latin typeface="+mj-lt"/>
              <a:cs typeface="Arial" charset="0"/>
            </a:endParaRPr>
          </a:p>
          <a:p>
            <a:pPr marL="0" lvl="1" algn="just">
              <a:lnSpc>
                <a:spcPct val="150000"/>
              </a:lnSpc>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0373710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24: Deemed Profits and Gains</a:t>
            </a:r>
          </a:p>
        </p:txBody>
      </p:sp>
      <p:sp>
        <p:nvSpPr>
          <p:cNvPr id="7" name="TextBox 6"/>
          <p:cNvSpPr txBox="1"/>
          <p:nvPr/>
        </p:nvSpPr>
        <p:spPr>
          <a:xfrm>
            <a:off x="488504" y="1052736"/>
            <a:ext cx="8856984" cy="3554819"/>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dirty="0">
                <a:latin typeface="+mj-lt"/>
              </a:rPr>
              <a:t>Non- fulfilment of any </a:t>
            </a:r>
            <a:r>
              <a:rPr lang="en-US" dirty="0" smtClean="0">
                <a:latin typeface="+mj-lt"/>
              </a:rPr>
              <a:t>condition</a:t>
            </a:r>
          </a:p>
          <a:p>
            <a:pPr algn="just">
              <a:lnSpc>
                <a:spcPct val="150000"/>
              </a:lnSpc>
            </a:pPr>
            <a:endParaRPr lang="en-IN"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If </a:t>
            </a:r>
            <a:r>
              <a:rPr lang="en-IN" dirty="0">
                <a:latin typeface="+mj-lt"/>
              </a:rPr>
              <a:t>the successor covered under clauses (xiii), (</a:t>
            </a:r>
            <a:r>
              <a:rPr lang="en-IN" dirty="0" err="1">
                <a:latin typeface="+mj-lt"/>
              </a:rPr>
              <a:t>xiiib</a:t>
            </a:r>
            <a:r>
              <a:rPr lang="en-IN" dirty="0">
                <a:latin typeface="+mj-lt"/>
              </a:rPr>
              <a:t>) or (xiv) of section 47 who has previously claimed deduction under Section 32AD, transfers within a period of five years from the date of installation, shall have to offer the amount of deduction claimed by the predecessor under section 32AD(1) and also report the same under clause 24.</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2746332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26 : Disallowance under section 43B </a:t>
            </a:r>
          </a:p>
          <a:p>
            <a:pPr algn="r"/>
            <a:endParaRPr lang="en-US" sz="2400" dirty="0">
              <a:solidFill>
                <a:srgbClr val="F5851F"/>
              </a:solidFill>
              <a:latin typeface="Century Gothic"/>
            </a:endParaRPr>
          </a:p>
        </p:txBody>
      </p:sp>
      <p:sp>
        <p:nvSpPr>
          <p:cNvPr id="7" name="TextBox 6"/>
          <p:cNvSpPr txBox="1"/>
          <p:nvPr/>
        </p:nvSpPr>
        <p:spPr>
          <a:xfrm>
            <a:off x="488504" y="1139633"/>
            <a:ext cx="8856984" cy="4247317"/>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Disallowance under clause (g) of Section 43B</a:t>
            </a:r>
            <a:endParaRPr lang="en-US" i="1"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As per clause (g) of section 43B, any sum </a:t>
            </a:r>
            <a:r>
              <a:rPr lang="en-IN" b="1" dirty="0" smtClean="0">
                <a:latin typeface="+mj-lt"/>
              </a:rPr>
              <a:t>payable </a:t>
            </a:r>
            <a:r>
              <a:rPr lang="en-IN" dirty="0" smtClean="0">
                <a:latin typeface="+mj-lt"/>
              </a:rPr>
              <a:t>by an assessee </a:t>
            </a:r>
            <a:r>
              <a:rPr lang="en-IN" b="1" dirty="0" smtClean="0">
                <a:latin typeface="+mj-lt"/>
              </a:rPr>
              <a:t>to </a:t>
            </a:r>
            <a:r>
              <a:rPr lang="en-IN" dirty="0" smtClean="0">
                <a:latin typeface="+mj-lt"/>
              </a:rPr>
              <a:t>the </a:t>
            </a:r>
            <a:r>
              <a:rPr lang="en-IN" b="1" dirty="0" smtClean="0">
                <a:latin typeface="+mj-lt"/>
              </a:rPr>
              <a:t>Indian Railways for the use of railway assets </a:t>
            </a:r>
            <a:r>
              <a:rPr lang="en-IN" dirty="0" smtClean="0">
                <a:latin typeface="+mj-lt"/>
              </a:rPr>
              <a:t>is allowable as deduction only if the payment of the same is made before the due date of filing the return of income. </a:t>
            </a:r>
          </a:p>
          <a:p>
            <a:pPr marL="285750" indent="-285750">
              <a:lnSpc>
                <a:spcPct val="150000"/>
              </a:lnSpc>
              <a:buFont typeface="Wingdings" panose="05000000000000000000" pitchFamily="2" charset="2"/>
              <a:buChar char="§"/>
            </a:pPr>
            <a:endParaRPr lang="en-IN" dirty="0" smtClean="0">
              <a:latin typeface="+mj-lt"/>
            </a:endParaRPr>
          </a:p>
          <a:p>
            <a:pPr>
              <a:lnSpc>
                <a:spcPct val="150000"/>
              </a:lnSpc>
            </a:pPr>
            <a:r>
              <a:rPr lang="en-US" b="1" i="1" dirty="0">
                <a:solidFill>
                  <a:srgbClr val="F5851F"/>
                </a:solidFill>
                <a:latin typeface="+mj-lt"/>
                <a:cs typeface="Arial" charset="0"/>
              </a:rPr>
              <a:t>Reporting </a:t>
            </a:r>
            <a:r>
              <a:rPr lang="en-US" b="1" i="1" dirty="0" smtClean="0">
                <a:solidFill>
                  <a:srgbClr val="F5851F"/>
                </a:solidFill>
                <a:latin typeface="+mj-lt"/>
                <a:cs typeface="Arial" charset="0"/>
              </a:rPr>
              <a:t>Requirement</a:t>
            </a:r>
            <a:endParaRPr lang="en-IN" dirty="0" smtClean="0">
              <a:latin typeface="+mj-lt"/>
            </a:endParaRPr>
          </a:p>
          <a:p>
            <a:pPr marL="285750" indent="-285750">
              <a:lnSpc>
                <a:spcPct val="150000"/>
              </a:lnSpc>
              <a:buFont typeface="Wingdings" panose="05000000000000000000" pitchFamily="2" charset="2"/>
              <a:buChar char="§"/>
            </a:pPr>
            <a:r>
              <a:rPr lang="en-IN" dirty="0" smtClean="0">
                <a:latin typeface="+mj-lt"/>
              </a:rPr>
              <a:t>The </a:t>
            </a:r>
            <a:r>
              <a:rPr lang="en-IN" dirty="0">
                <a:latin typeface="+mj-lt"/>
              </a:rPr>
              <a:t>reference to said clause (g) is now being added to the Clause 26 and same will be required to be reported. </a:t>
            </a:r>
            <a:endParaRPr lang="en-US" dirty="0">
              <a:latin typeface="+mj-lt"/>
            </a:endParaRPr>
          </a:p>
          <a:p>
            <a:pPr marL="0" lvl="1" algn="just">
              <a:lnSpc>
                <a:spcPct val="150000"/>
              </a:lnSpc>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3303742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26 : Disallowance under section 43B </a:t>
            </a:r>
          </a:p>
          <a:p>
            <a:pPr algn="r"/>
            <a:endParaRPr lang="en-US" sz="2400" dirty="0">
              <a:solidFill>
                <a:srgbClr val="F5851F"/>
              </a:solidFill>
              <a:latin typeface="Century Gothic"/>
            </a:endParaRPr>
          </a:p>
        </p:txBody>
      </p:sp>
      <p:sp>
        <p:nvSpPr>
          <p:cNvPr id="7" name="TextBox 6"/>
          <p:cNvSpPr txBox="1"/>
          <p:nvPr/>
        </p:nvSpPr>
        <p:spPr>
          <a:xfrm>
            <a:off x="488504" y="1139633"/>
            <a:ext cx="8856984" cy="4985980"/>
          </a:xfrm>
          <a:prstGeom prst="rect">
            <a:avLst/>
          </a:prstGeom>
          <a:noFill/>
        </p:spPr>
        <p:txBody>
          <a:bodyPr wrap="square" rtlCol="0">
            <a:spAutoFit/>
          </a:bodyPr>
          <a:lstStyle/>
          <a:p>
            <a:pPr marL="0" lvl="1" algn="just">
              <a:lnSpc>
                <a:spcPct val="150000"/>
              </a:lnSpc>
            </a:pPr>
            <a:r>
              <a:rPr lang="en-US" b="1" i="1" dirty="0" smtClean="0">
                <a:solidFill>
                  <a:srgbClr val="1E4283"/>
                </a:solidFill>
                <a:latin typeface="+mj-lt"/>
                <a:cs typeface="Arial" charset="0"/>
              </a:rPr>
              <a:t>Matters to be considered</a:t>
            </a:r>
            <a:endParaRPr lang="en-US" i="1" dirty="0" smtClean="0">
              <a:solidFill>
                <a:srgbClr val="1E4283"/>
              </a:solidFill>
              <a:latin typeface="+mj-lt"/>
            </a:endParaRPr>
          </a:p>
          <a:p>
            <a:pPr marL="285750" indent="-285750" algn="just">
              <a:lnSpc>
                <a:spcPct val="150000"/>
              </a:lnSpc>
              <a:buFont typeface="Wingdings" panose="05000000000000000000" pitchFamily="2" charset="2"/>
              <a:buChar char="§"/>
            </a:pPr>
            <a:r>
              <a:rPr lang="en-IN" dirty="0" smtClean="0">
                <a:latin typeface="+mj-lt"/>
              </a:rPr>
              <a:t>As per clause (g) of section 43B, any sum </a:t>
            </a:r>
            <a:r>
              <a:rPr lang="en-IN" b="1" dirty="0" smtClean="0">
                <a:latin typeface="+mj-lt"/>
              </a:rPr>
              <a:t>payable </a:t>
            </a:r>
            <a:r>
              <a:rPr lang="en-IN" dirty="0" smtClean="0">
                <a:latin typeface="+mj-lt"/>
              </a:rPr>
              <a:t>by an assessee </a:t>
            </a:r>
            <a:r>
              <a:rPr lang="en-IN" b="1" dirty="0" smtClean="0">
                <a:latin typeface="+mj-lt"/>
              </a:rPr>
              <a:t>to </a:t>
            </a:r>
            <a:r>
              <a:rPr lang="en-IN" dirty="0" smtClean="0">
                <a:latin typeface="+mj-lt"/>
              </a:rPr>
              <a:t>the </a:t>
            </a:r>
            <a:r>
              <a:rPr lang="en-IN" b="1" dirty="0" smtClean="0">
                <a:latin typeface="+mj-lt"/>
              </a:rPr>
              <a:t>Indian Railways for the use of railway assets </a:t>
            </a:r>
            <a:r>
              <a:rPr lang="en-IN" dirty="0" smtClean="0">
                <a:latin typeface="+mj-lt"/>
              </a:rPr>
              <a:t>is allowable as deduction only if the payment of the same is made before the due date of filing the return of income. </a:t>
            </a:r>
          </a:p>
          <a:p>
            <a:pPr marL="285750" indent="-285750" algn="just">
              <a:lnSpc>
                <a:spcPct val="150000"/>
              </a:lnSpc>
              <a:buFont typeface="Wingdings" panose="05000000000000000000" pitchFamily="2" charset="2"/>
              <a:buChar char="§"/>
            </a:pPr>
            <a:endParaRPr lang="en-IN" sz="700" dirty="0">
              <a:latin typeface="+mj-lt"/>
            </a:endParaRPr>
          </a:p>
          <a:p>
            <a:pPr marL="285750" indent="-285750" algn="just">
              <a:lnSpc>
                <a:spcPct val="150000"/>
              </a:lnSpc>
              <a:buFont typeface="Wingdings" panose="05000000000000000000" pitchFamily="2" charset="2"/>
              <a:buChar char="§"/>
            </a:pPr>
            <a:r>
              <a:rPr lang="en-US" dirty="0">
                <a:latin typeface="+mj-lt"/>
              </a:rPr>
              <a:t>Payments for the use of railway assets would not include basic rail freight, as such freight is for the service of transport and not for use of railway assets. </a:t>
            </a:r>
            <a:endParaRPr lang="en-US" dirty="0" smtClean="0">
              <a:latin typeface="+mj-lt"/>
            </a:endParaRPr>
          </a:p>
          <a:p>
            <a:pPr marL="285750" indent="-285750" algn="just">
              <a:lnSpc>
                <a:spcPct val="150000"/>
              </a:lnSpc>
              <a:buFont typeface="Wingdings" panose="05000000000000000000" pitchFamily="2" charset="2"/>
              <a:buChar char="§"/>
            </a:pPr>
            <a:endParaRPr lang="en-US" sz="700" dirty="0">
              <a:latin typeface="+mj-lt"/>
            </a:endParaRPr>
          </a:p>
          <a:p>
            <a:pPr marL="285750" indent="-285750" algn="just">
              <a:lnSpc>
                <a:spcPct val="150000"/>
              </a:lnSpc>
              <a:buFont typeface="Wingdings" panose="05000000000000000000" pitchFamily="2" charset="2"/>
              <a:buChar char="§"/>
            </a:pPr>
            <a:r>
              <a:rPr lang="en-US" dirty="0">
                <a:latin typeface="+mj-lt"/>
              </a:rPr>
              <a:t>In case of payments for use of hoardings/display panels put up on railway premises, whether the payment is for use of railway assets would depend upon the terms of the contract. </a:t>
            </a:r>
            <a:endParaRPr lang="en-IN"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818611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29A : Forfeiture of an advance [Section 56(2)(ix)]</a:t>
            </a:r>
          </a:p>
        </p:txBody>
      </p:sp>
      <p:sp>
        <p:nvSpPr>
          <p:cNvPr id="7" name="TextBox 6"/>
          <p:cNvSpPr txBox="1"/>
          <p:nvPr/>
        </p:nvSpPr>
        <p:spPr>
          <a:xfrm>
            <a:off x="488504" y="1139633"/>
            <a:ext cx="8856984" cy="5078313"/>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i="1" dirty="0" smtClean="0">
              <a:latin typeface="+mj-lt"/>
            </a:endParaRPr>
          </a:p>
          <a:p>
            <a:pPr marL="285750" indent="-285750" algn="just">
              <a:lnSpc>
                <a:spcPct val="150000"/>
              </a:lnSpc>
              <a:buFont typeface="Wingdings" panose="05000000000000000000" pitchFamily="2" charset="2"/>
              <a:buChar char="§"/>
            </a:pPr>
            <a:r>
              <a:rPr lang="en-US" dirty="0">
                <a:latin typeface="+mj-lt"/>
              </a:rPr>
              <a:t>Any sum of money received as an </a:t>
            </a:r>
            <a:r>
              <a:rPr lang="en-US" b="1" dirty="0">
                <a:latin typeface="+mj-lt"/>
              </a:rPr>
              <a:t>advance or otherwise in the course of negotiations for transfer of capital asset being forfeited </a:t>
            </a:r>
            <a:r>
              <a:rPr lang="en-US" dirty="0">
                <a:latin typeface="+mj-lt"/>
              </a:rPr>
              <a:t>or the negotiations do not result in transfer of such capital asset, then the same would be taxable as income under the head ‘Income from Other Sources’. </a:t>
            </a:r>
          </a:p>
          <a:p>
            <a:pPr marL="285750" indent="-285750" algn="just">
              <a:lnSpc>
                <a:spcPct val="150000"/>
              </a:lnSpc>
              <a:buFont typeface="Wingdings" panose="05000000000000000000" pitchFamily="2" charset="2"/>
              <a:buChar char="§"/>
            </a:pPr>
            <a:endParaRPr lang="en-US" dirty="0" smtClean="0">
              <a:latin typeface="+mj-lt"/>
            </a:endParaRPr>
          </a:p>
          <a:p>
            <a:pPr algn="just">
              <a:lnSpc>
                <a:spcPct val="150000"/>
              </a:lnSpc>
            </a:pPr>
            <a:r>
              <a:rPr lang="en-US" b="1" i="1" dirty="0">
                <a:solidFill>
                  <a:srgbClr val="F5851F"/>
                </a:solidFill>
                <a:latin typeface="+mj-lt"/>
                <a:cs typeface="Arial" charset="0"/>
              </a:rPr>
              <a:t>Reporting </a:t>
            </a:r>
            <a:r>
              <a:rPr lang="en-US" b="1" i="1" dirty="0" smtClean="0">
                <a:solidFill>
                  <a:srgbClr val="F5851F"/>
                </a:solidFill>
                <a:latin typeface="+mj-lt"/>
                <a:cs typeface="Arial" charset="0"/>
              </a:rPr>
              <a:t>Requirement</a:t>
            </a:r>
            <a:endParaRPr lang="en-US" dirty="0">
              <a:latin typeface="+mj-lt"/>
            </a:endParaRPr>
          </a:p>
          <a:p>
            <a:pPr marL="285750" indent="-285750" algn="just">
              <a:lnSpc>
                <a:spcPct val="150000"/>
              </a:lnSpc>
              <a:buFont typeface="Wingdings" panose="05000000000000000000" pitchFamily="2" charset="2"/>
              <a:buChar char="§"/>
            </a:pPr>
            <a:r>
              <a:rPr lang="en-US" dirty="0">
                <a:latin typeface="+mj-lt"/>
              </a:rPr>
              <a:t>Under the new clause 29A, tax auditor is required to report </a:t>
            </a:r>
            <a:r>
              <a:rPr lang="en-US" dirty="0" smtClean="0">
                <a:latin typeface="+mj-lt"/>
              </a:rPr>
              <a:t>:</a:t>
            </a:r>
          </a:p>
          <a:p>
            <a:pPr marL="742950" lvl="1" indent="-285750" algn="just">
              <a:lnSpc>
                <a:spcPct val="150000"/>
              </a:lnSpc>
              <a:buFont typeface="Wingdings" panose="05000000000000000000" pitchFamily="2" charset="2"/>
              <a:buChar char="§"/>
            </a:pPr>
            <a:r>
              <a:rPr lang="en-US" dirty="0">
                <a:latin typeface="+mj-lt"/>
              </a:rPr>
              <a:t>Whether any amount is to be included as income chargeable under the head </a:t>
            </a:r>
            <a:r>
              <a:rPr lang="en-US" dirty="0" smtClean="0">
                <a:latin typeface="+mj-lt"/>
              </a:rPr>
              <a:t>‘IFOS’ </a:t>
            </a:r>
            <a:r>
              <a:rPr lang="en-US" dirty="0">
                <a:latin typeface="+mj-lt"/>
              </a:rPr>
              <a:t>as referred to in </a:t>
            </a:r>
            <a:r>
              <a:rPr lang="en-US" dirty="0" smtClean="0">
                <a:latin typeface="+mj-lt"/>
              </a:rPr>
              <a:t>Section 56(2)(ix)? </a:t>
            </a:r>
          </a:p>
          <a:p>
            <a:pPr marL="742950" lvl="1" indent="-285750" algn="just">
              <a:lnSpc>
                <a:spcPct val="150000"/>
              </a:lnSpc>
              <a:buFont typeface="Wingdings" panose="05000000000000000000" pitchFamily="2" charset="2"/>
              <a:buChar char="§"/>
            </a:pPr>
            <a:r>
              <a:rPr lang="en-US" dirty="0" smtClean="0">
                <a:latin typeface="+mj-lt"/>
              </a:rPr>
              <a:t>If yes, the nature </a:t>
            </a:r>
            <a:r>
              <a:rPr lang="en-US" dirty="0">
                <a:latin typeface="+mj-lt"/>
              </a:rPr>
              <a:t>of such </a:t>
            </a:r>
            <a:r>
              <a:rPr lang="en-US" dirty="0" smtClean="0">
                <a:latin typeface="+mj-lt"/>
              </a:rPr>
              <a:t>income</a:t>
            </a:r>
          </a:p>
          <a:p>
            <a:pPr marL="742950" lvl="1" indent="-285750" algn="just">
              <a:lnSpc>
                <a:spcPct val="150000"/>
              </a:lnSpc>
              <a:buFont typeface="Wingdings" panose="05000000000000000000" pitchFamily="2" charset="2"/>
              <a:buChar char="§"/>
            </a:pPr>
            <a:r>
              <a:rPr lang="en-US" dirty="0" smtClean="0">
                <a:latin typeface="+mj-lt"/>
              </a:rPr>
              <a:t>Amount </a:t>
            </a:r>
            <a:r>
              <a:rPr lang="en-US" dirty="0">
                <a:latin typeface="+mj-lt"/>
              </a:rPr>
              <a:t>involved </a:t>
            </a:r>
            <a:r>
              <a:rPr lang="en-US" dirty="0" smtClean="0">
                <a:latin typeface="+mj-lt"/>
              </a:rPr>
              <a:t>thereof</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1822303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29A : Forfeiture of an advance [Section 56(2)(ix)]</a:t>
            </a:r>
          </a:p>
        </p:txBody>
      </p:sp>
      <p:sp>
        <p:nvSpPr>
          <p:cNvPr id="7" name="TextBox 6"/>
          <p:cNvSpPr txBox="1"/>
          <p:nvPr/>
        </p:nvSpPr>
        <p:spPr>
          <a:xfrm>
            <a:off x="488504" y="1052736"/>
            <a:ext cx="8856984" cy="5909310"/>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dirty="0" smtClean="0">
                <a:latin typeface="+mj-lt"/>
              </a:rPr>
              <a:t>T</a:t>
            </a:r>
            <a:r>
              <a:rPr lang="en-IN" dirty="0">
                <a:latin typeface="+mj-lt"/>
              </a:rPr>
              <a:t>he tax auditor should obtain details of all advances appearing as liability in the balance sheet of the assessee and determine from the details furnished by the auditee whether any of such advance is in connection with transfer of a capital asset. </a:t>
            </a:r>
          </a:p>
          <a:p>
            <a:pPr marL="285750" indent="-285750" algn="just">
              <a:buFont typeface="Wingdings" panose="05000000000000000000" pitchFamily="2" charset="2"/>
              <a:buChar char="§"/>
            </a:pPr>
            <a:endParaRPr lang="en-IN" sz="1200" dirty="0">
              <a:latin typeface="+mj-lt"/>
            </a:endParaRPr>
          </a:p>
          <a:p>
            <a:pPr marL="285750" indent="-285750" algn="just">
              <a:lnSpc>
                <a:spcPct val="150000"/>
              </a:lnSpc>
              <a:buFont typeface="Wingdings" panose="05000000000000000000" pitchFamily="2" charset="2"/>
              <a:buChar char="§"/>
            </a:pPr>
            <a:r>
              <a:rPr lang="en-IN" dirty="0">
                <a:latin typeface="+mj-lt"/>
              </a:rPr>
              <a:t>In cases where minutes are maintained, the same will also need to be checked to see if any fact of negotiation relating to any such transaction for transfer of capital asset are terminated and the amount received as advance, if any, is forfeited. </a:t>
            </a:r>
            <a:endParaRPr lang="en-IN" dirty="0" smtClean="0">
              <a:latin typeface="+mj-lt"/>
            </a:endParaRPr>
          </a:p>
          <a:p>
            <a:pPr marL="285750" indent="-285750" algn="just">
              <a:buFont typeface="Wingdings" panose="05000000000000000000" pitchFamily="2" charset="2"/>
              <a:buChar char="§"/>
            </a:pPr>
            <a:endParaRPr lang="en-IN" sz="1200" dirty="0">
              <a:latin typeface="+mj-lt"/>
            </a:endParaRPr>
          </a:p>
          <a:p>
            <a:pPr marL="285750" indent="-285750" algn="just">
              <a:lnSpc>
                <a:spcPct val="150000"/>
              </a:lnSpc>
              <a:buFont typeface="Wingdings" panose="05000000000000000000" pitchFamily="2" charset="2"/>
              <a:buChar char="§"/>
            </a:pPr>
            <a:r>
              <a:rPr lang="en-IN" dirty="0">
                <a:latin typeface="+mj-lt"/>
              </a:rPr>
              <a:t>The tax auditor may also obtain confirmation of the third person in respect of amounts outstanding.</a:t>
            </a:r>
            <a:endParaRPr lang="en-US" dirty="0">
              <a:latin typeface="+mj-lt"/>
            </a:endParaRPr>
          </a:p>
          <a:p>
            <a:pPr marL="285750" indent="-285750" algn="just">
              <a:lnSpc>
                <a:spcPct val="200000"/>
              </a:lnSpc>
              <a:buFont typeface="Arial" panose="020B0604020202020204" pitchFamily="34" charset="0"/>
              <a:buChar char="•"/>
            </a:pP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2738528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29A : Forfeiture of an advance [Section 56(2)(ix)]</a:t>
            </a:r>
          </a:p>
        </p:txBody>
      </p:sp>
      <p:sp>
        <p:nvSpPr>
          <p:cNvPr id="7" name="TextBox 6"/>
          <p:cNvSpPr txBox="1"/>
          <p:nvPr/>
        </p:nvSpPr>
        <p:spPr>
          <a:xfrm>
            <a:off x="488504" y="1018465"/>
            <a:ext cx="8856984" cy="5262979"/>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dirty="0" smtClean="0">
                <a:latin typeface="+mj-lt"/>
              </a:rPr>
              <a:t>Forfeiture of advances/ deposits not covered in cases where:</a:t>
            </a:r>
          </a:p>
          <a:p>
            <a:pPr marL="742950" lvl="1" indent="-285750" algn="just">
              <a:lnSpc>
                <a:spcPct val="150000"/>
              </a:lnSpc>
              <a:buFont typeface="Wingdings" panose="05000000000000000000" pitchFamily="2" charset="2"/>
              <a:buChar char="§"/>
            </a:pPr>
            <a:r>
              <a:rPr lang="en-US" dirty="0" smtClean="0">
                <a:latin typeface="+mj-lt"/>
              </a:rPr>
              <a:t>Not in relation to capital asset</a:t>
            </a:r>
          </a:p>
          <a:p>
            <a:pPr marL="742950" lvl="1" indent="-285750" algn="just">
              <a:lnSpc>
                <a:spcPct val="150000"/>
              </a:lnSpc>
              <a:buFont typeface="Wingdings" panose="05000000000000000000" pitchFamily="2" charset="2"/>
              <a:buChar char="§"/>
            </a:pPr>
            <a:r>
              <a:rPr lang="en-IN" dirty="0" smtClean="0">
                <a:latin typeface="+mj-lt"/>
              </a:rPr>
              <a:t>Not in relation to transfer (Example: Deposit taken under lease arrangements- except in case of effective transfer through lease of 99 years)</a:t>
            </a:r>
          </a:p>
          <a:p>
            <a:pPr marL="742950" lvl="1" indent="-285750" algn="just">
              <a:lnSpc>
                <a:spcPct val="150000"/>
              </a:lnSpc>
              <a:buFont typeface="Wingdings" panose="05000000000000000000" pitchFamily="2" charset="2"/>
              <a:buChar char="§"/>
            </a:pPr>
            <a:endParaRPr lang="en-IN" sz="1000" dirty="0">
              <a:latin typeface="+mj-lt"/>
            </a:endParaRPr>
          </a:p>
          <a:p>
            <a:pPr marL="280988" lvl="1" indent="-228600" algn="just">
              <a:lnSpc>
                <a:spcPct val="150000"/>
              </a:lnSpc>
              <a:buFont typeface="Wingdings" panose="05000000000000000000" pitchFamily="2" charset="2"/>
              <a:buChar char="§"/>
            </a:pPr>
            <a:r>
              <a:rPr lang="en-IN" dirty="0" smtClean="0">
                <a:latin typeface="+mj-lt"/>
              </a:rPr>
              <a:t>Reporting has to be in which year?</a:t>
            </a:r>
          </a:p>
          <a:p>
            <a:pPr marL="738188" lvl="2" indent="-228600" algn="just">
              <a:lnSpc>
                <a:spcPct val="150000"/>
              </a:lnSpc>
              <a:buFont typeface="Wingdings" panose="05000000000000000000" pitchFamily="2" charset="2"/>
              <a:buChar char="§"/>
            </a:pPr>
            <a:r>
              <a:rPr lang="en-IN" dirty="0" smtClean="0">
                <a:latin typeface="+mj-lt"/>
              </a:rPr>
              <a:t>Year of receipt/ forfeiture/ failure of negotiations?</a:t>
            </a:r>
          </a:p>
          <a:p>
            <a:pPr marL="738188" lvl="2" indent="-228600" algn="just">
              <a:lnSpc>
                <a:spcPct val="150000"/>
              </a:lnSpc>
              <a:buFont typeface="Wingdings" panose="05000000000000000000" pitchFamily="2" charset="2"/>
              <a:buChar char="§"/>
            </a:pPr>
            <a:endParaRPr lang="en-IN" sz="1000" dirty="0" smtClean="0">
              <a:latin typeface="+mj-lt"/>
            </a:endParaRPr>
          </a:p>
          <a:p>
            <a:pPr marL="280988" lvl="2" indent="-228600" algn="just">
              <a:lnSpc>
                <a:spcPct val="150000"/>
              </a:lnSpc>
              <a:buFont typeface="Wingdings" panose="05000000000000000000" pitchFamily="2" charset="2"/>
              <a:buChar char="§"/>
            </a:pPr>
            <a:r>
              <a:rPr lang="en-IN" dirty="0" smtClean="0">
                <a:latin typeface="+mj-lt"/>
              </a:rPr>
              <a:t>What if the terms of contract contain a right to forfeit on some conditions and such conditions have occurred, but assessee has not yet forfeited the advance?</a:t>
            </a:r>
            <a:endParaRPr lang="en-IN" sz="1200"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74133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139633"/>
            <a:ext cx="8856984" cy="4939814"/>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i="1" dirty="0" smtClean="0">
              <a:latin typeface="+mj-lt"/>
            </a:endParaRPr>
          </a:p>
          <a:p>
            <a:pPr marL="285750" indent="-285750" algn="just">
              <a:buFont typeface="Wingdings" panose="05000000000000000000" pitchFamily="2" charset="2"/>
              <a:buChar char="§"/>
            </a:pPr>
            <a:r>
              <a:rPr lang="en-US" dirty="0">
                <a:latin typeface="+mj-lt"/>
              </a:rPr>
              <a:t>Any person </a:t>
            </a:r>
            <a:r>
              <a:rPr lang="en-US" dirty="0" smtClean="0">
                <a:latin typeface="+mj-lt"/>
              </a:rPr>
              <a:t>receiving </a:t>
            </a:r>
            <a:r>
              <a:rPr lang="en-US" dirty="0">
                <a:latin typeface="+mj-lt"/>
              </a:rPr>
              <a:t>on or after the 1st day of April, 2017</a:t>
            </a:r>
            <a:r>
              <a:rPr lang="en-US" dirty="0" smtClean="0">
                <a:latin typeface="+mj-lt"/>
              </a:rPr>
              <a:t>:- </a:t>
            </a:r>
            <a:endParaRPr lang="en-US" dirty="0">
              <a:latin typeface="+mj-lt"/>
            </a:endParaRPr>
          </a:p>
          <a:p>
            <a:pPr marL="742950" lvl="1" indent="-285750" algn="just">
              <a:buFont typeface="Wingdings" panose="05000000000000000000" pitchFamily="2" charset="2"/>
              <a:buChar char="§"/>
            </a:pPr>
            <a:r>
              <a:rPr lang="en-US" b="1" dirty="0">
                <a:latin typeface="+mj-lt"/>
              </a:rPr>
              <a:t>any sum of money</a:t>
            </a:r>
            <a:r>
              <a:rPr lang="en-US" dirty="0">
                <a:latin typeface="+mj-lt"/>
              </a:rPr>
              <a:t>, </a:t>
            </a:r>
            <a:r>
              <a:rPr lang="en-US" b="1" dirty="0">
                <a:latin typeface="+mj-lt"/>
              </a:rPr>
              <a:t>without consideration</a:t>
            </a:r>
            <a:r>
              <a:rPr lang="en-US" dirty="0">
                <a:latin typeface="+mj-lt"/>
              </a:rPr>
              <a:t>, aggregate value of which exceeds Rs.50,000, whole of the aggregate value of such sum </a:t>
            </a:r>
          </a:p>
          <a:p>
            <a:pPr algn="just"/>
            <a:endParaRPr lang="en-US" sz="1200" dirty="0">
              <a:latin typeface="+mj-lt"/>
            </a:endParaRPr>
          </a:p>
          <a:p>
            <a:pPr marL="742950" lvl="1" indent="-285750" algn="just">
              <a:buFont typeface="Wingdings" panose="05000000000000000000" pitchFamily="2" charset="2"/>
              <a:buChar char="§"/>
            </a:pPr>
            <a:r>
              <a:rPr lang="en-US" b="1" dirty="0">
                <a:latin typeface="+mj-lt"/>
              </a:rPr>
              <a:t>any </a:t>
            </a:r>
            <a:r>
              <a:rPr lang="en-US" b="1" dirty="0" smtClean="0">
                <a:latin typeface="+mj-lt"/>
              </a:rPr>
              <a:t>immovable property/ any property other than immovable property without </a:t>
            </a:r>
            <a:r>
              <a:rPr lang="en-US" b="1" dirty="0">
                <a:latin typeface="+mj-lt"/>
              </a:rPr>
              <a:t>consideration</a:t>
            </a:r>
            <a:r>
              <a:rPr lang="en-US" dirty="0">
                <a:latin typeface="+mj-lt"/>
              </a:rPr>
              <a:t>, the stamp duty value/ aggregate FMV of which exceeds Rs.50,000/-, the stamp duty value/ aggregate fair market value of such property </a:t>
            </a:r>
          </a:p>
          <a:p>
            <a:pPr algn="just"/>
            <a:endParaRPr lang="en-US" sz="1200" dirty="0">
              <a:latin typeface="+mj-lt"/>
            </a:endParaRPr>
          </a:p>
          <a:p>
            <a:pPr marL="742950" lvl="1" indent="-285750" algn="just">
              <a:buFont typeface="Wingdings" panose="05000000000000000000" pitchFamily="2" charset="2"/>
              <a:buChar char="§"/>
            </a:pPr>
            <a:r>
              <a:rPr lang="en-US" b="1" dirty="0">
                <a:latin typeface="+mj-lt"/>
              </a:rPr>
              <a:t>any immovable property/ any property other than immovable property </a:t>
            </a:r>
            <a:r>
              <a:rPr lang="en-US" b="1" dirty="0" smtClean="0">
                <a:latin typeface="+mj-lt"/>
              </a:rPr>
              <a:t>for </a:t>
            </a:r>
            <a:r>
              <a:rPr lang="en-US" b="1" dirty="0">
                <a:latin typeface="+mj-lt"/>
              </a:rPr>
              <a:t>inadequate consideration</a:t>
            </a:r>
            <a:r>
              <a:rPr lang="en-US" dirty="0">
                <a:latin typeface="+mj-lt"/>
              </a:rPr>
              <a:t>, which is less than the stamp duty value/ aggregate FMV of property by an amount exceeding Rs.50,000/-, the stamp duty value/ aggregate FMV of such property as exceeds such consideration </a:t>
            </a:r>
            <a:endParaRPr lang="en-US" dirty="0" smtClean="0">
              <a:latin typeface="+mj-lt"/>
            </a:endParaRPr>
          </a:p>
          <a:p>
            <a:pPr marL="742950" lvl="1" indent="-285750" algn="just">
              <a:buFont typeface="Wingdings" panose="05000000000000000000" pitchFamily="2" charset="2"/>
              <a:buChar char="§"/>
            </a:pPr>
            <a:endParaRPr lang="en-US" sz="1200" dirty="0">
              <a:latin typeface="+mj-lt"/>
            </a:endParaRPr>
          </a:p>
          <a:p>
            <a:pPr algn="just"/>
            <a:r>
              <a:rPr lang="en-US" dirty="0">
                <a:latin typeface="+mj-lt"/>
              </a:rPr>
              <a:t>shall be chargeable to tax under the head ‘Income from Other Sources’.</a:t>
            </a:r>
          </a:p>
          <a:p>
            <a:pPr lvl="1" algn="just"/>
            <a:r>
              <a:rPr lang="en-US" dirty="0">
                <a:latin typeface="+mj-lt"/>
              </a:rPr>
              <a:t> </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901218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2308324"/>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a:t>
            </a:r>
            <a:r>
              <a:rPr lang="en-US" b="1" dirty="0" smtClean="0">
                <a:solidFill>
                  <a:srgbClr val="1E4283"/>
                </a:solidFill>
                <a:latin typeface="+mj-lt"/>
              </a:rPr>
              <a:t>considered: </a:t>
            </a:r>
            <a:r>
              <a:rPr lang="en-US" dirty="0" smtClean="0">
                <a:latin typeface="+mj-lt"/>
              </a:rPr>
              <a:t>Any </a:t>
            </a:r>
            <a:r>
              <a:rPr lang="en-US" dirty="0">
                <a:latin typeface="+mj-lt"/>
              </a:rPr>
              <a:t>property other than immovable property </a:t>
            </a:r>
            <a:r>
              <a:rPr lang="en-US" dirty="0" smtClean="0">
                <a:latin typeface="+mj-lt"/>
              </a:rPr>
              <a:t>is explained in the diagram:</a:t>
            </a:r>
            <a:endParaRPr lang="en-IN" dirty="0">
              <a:latin typeface="+mj-lt"/>
            </a:endParaRPr>
          </a:p>
          <a:p>
            <a:pPr algn="just">
              <a:lnSpc>
                <a:spcPct val="200000"/>
              </a:lnSpc>
            </a:pPr>
            <a:endParaRPr lang="en-US" b="1" dirty="0" smtClean="0">
              <a:solidFill>
                <a:srgbClr val="1E4283"/>
              </a:solidFill>
              <a:latin typeface="+mj-lt"/>
            </a:endParaRPr>
          </a:p>
          <a:p>
            <a:pPr algn="just">
              <a:lnSpc>
                <a:spcPct val="200000"/>
              </a:lnSpc>
            </a:pP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19" name="Diagram 18"/>
          <p:cNvGraphicFramePr/>
          <p:nvPr>
            <p:extLst>
              <p:ext uri="{D42A27DB-BD31-4B8C-83A1-F6EECF244321}">
                <p14:modId xmlns:p14="http://schemas.microsoft.com/office/powerpoint/2010/main" xmlns="" val="1021949457"/>
              </p:ext>
            </p:extLst>
          </p:nvPr>
        </p:nvGraphicFramePr>
        <p:xfrm>
          <a:off x="1651000" y="1547291"/>
          <a:ext cx="6604000" cy="45160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9566263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5055230"/>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Limited applicability of Old clauses of Section 56(2)</a:t>
            </a:r>
            <a:r>
              <a:rPr lang="en-US" dirty="0" smtClean="0">
                <a:latin typeface="+mj-lt"/>
              </a:rPr>
              <a:t>:</a:t>
            </a:r>
          </a:p>
          <a:p>
            <a:pPr marL="742950" lvl="1" indent="-285750" algn="just">
              <a:lnSpc>
                <a:spcPct val="150000"/>
              </a:lnSpc>
              <a:buFont typeface="Wingdings" panose="05000000000000000000" pitchFamily="2" charset="2"/>
              <a:buChar char="§"/>
            </a:pPr>
            <a:r>
              <a:rPr lang="en-US" b="1" dirty="0" smtClean="0">
                <a:latin typeface="+mj-lt"/>
              </a:rPr>
              <a:t>Clause (vii) </a:t>
            </a:r>
            <a:r>
              <a:rPr lang="en-US" dirty="0" smtClean="0">
                <a:latin typeface="+mj-lt"/>
              </a:rPr>
              <a:t>was applicable only to Individuals/ HUF for receipts by way of money, immovable property and specified movable property </a:t>
            </a:r>
            <a:endParaRPr lang="en-IN" dirty="0" smtClean="0">
              <a:latin typeface="+mj-lt"/>
            </a:endParaRPr>
          </a:p>
          <a:p>
            <a:pPr marL="742950" lvl="1" indent="-285750" algn="just">
              <a:lnSpc>
                <a:spcPct val="150000"/>
              </a:lnSpc>
              <a:buFont typeface="Wingdings" panose="05000000000000000000" pitchFamily="2" charset="2"/>
              <a:buChar char="§"/>
            </a:pPr>
            <a:r>
              <a:rPr lang="en-US" b="1" dirty="0">
                <a:latin typeface="+mj-lt"/>
              </a:rPr>
              <a:t>Clause </a:t>
            </a:r>
            <a:r>
              <a:rPr lang="en-US" b="1" dirty="0" smtClean="0">
                <a:latin typeface="+mj-lt"/>
              </a:rPr>
              <a:t>(</a:t>
            </a:r>
            <a:r>
              <a:rPr lang="en-US" b="1" dirty="0" err="1" smtClean="0">
                <a:latin typeface="+mj-lt"/>
              </a:rPr>
              <a:t>viia</a:t>
            </a:r>
            <a:r>
              <a:rPr lang="en-US" b="1" dirty="0" smtClean="0">
                <a:latin typeface="+mj-lt"/>
              </a:rPr>
              <a:t>)</a:t>
            </a:r>
            <a:r>
              <a:rPr lang="en-US" dirty="0" smtClean="0">
                <a:latin typeface="+mj-lt"/>
              </a:rPr>
              <a:t> </a:t>
            </a:r>
            <a:r>
              <a:rPr lang="en-US" dirty="0">
                <a:latin typeface="+mj-lt"/>
              </a:rPr>
              <a:t>was applicable only to </a:t>
            </a:r>
            <a:r>
              <a:rPr lang="en-US" dirty="0" smtClean="0">
                <a:latin typeface="+mj-lt"/>
              </a:rPr>
              <a:t>Firm/ Closely held company and only upon receipt of shares of closely held company</a:t>
            </a:r>
            <a:endParaRPr lang="en-US" dirty="0">
              <a:latin typeface="+mj-lt"/>
            </a:endParaRPr>
          </a:p>
          <a:p>
            <a:pPr algn="just">
              <a:lnSpc>
                <a:spcPct val="150000"/>
              </a:lnSpc>
            </a:pPr>
            <a:endParaRPr lang="en-IN" sz="1100" dirty="0" smtClean="0">
              <a:solidFill>
                <a:srgbClr val="FF0000"/>
              </a:solidFill>
              <a:latin typeface="+mj-lt"/>
            </a:endParaRPr>
          </a:p>
          <a:p>
            <a:pPr marL="285750" indent="-285750" algn="just">
              <a:lnSpc>
                <a:spcPct val="150000"/>
              </a:lnSpc>
              <a:buFont typeface="Wingdings" panose="05000000000000000000" pitchFamily="2" charset="2"/>
              <a:buChar char="§"/>
            </a:pPr>
            <a:r>
              <a:rPr lang="en-US" b="1" dirty="0" smtClean="0">
                <a:latin typeface="+mj-lt"/>
              </a:rPr>
              <a:t>Wider applicability of New clause (x) in Section 56(2):</a:t>
            </a:r>
          </a:p>
          <a:p>
            <a:pPr marL="742950" lvl="1" indent="-285750" algn="just">
              <a:lnSpc>
                <a:spcPct val="150000"/>
              </a:lnSpc>
              <a:buFont typeface="Wingdings" panose="05000000000000000000" pitchFamily="2" charset="2"/>
              <a:buChar char="§"/>
            </a:pPr>
            <a:r>
              <a:rPr lang="en-US" dirty="0" smtClean="0">
                <a:latin typeface="+mj-lt"/>
              </a:rPr>
              <a:t>Applicable for receipts on or after 01</a:t>
            </a:r>
            <a:r>
              <a:rPr lang="en-US" baseline="30000" dirty="0" smtClean="0">
                <a:latin typeface="+mj-lt"/>
              </a:rPr>
              <a:t>st</a:t>
            </a:r>
            <a:r>
              <a:rPr lang="en-US" dirty="0" smtClean="0">
                <a:latin typeface="+mj-lt"/>
              </a:rPr>
              <a:t> April 2017</a:t>
            </a:r>
          </a:p>
          <a:p>
            <a:pPr marL="742950" lvl="1" indent="-285750" algn="just">
              <a:lnSpc>
                <a:spcPct val="150000"/>
              </a:lnSpc>
              <a:buFont typeface="Wingdings" panose="05000000000000000000" pitchFamily="2" charset="2"/>
              <a:buChar char="§"/>
            </a:pPr>
            <a:r>
              <a:rPr lang="en-US" dirty="0" smtClean="0">
                <a:latin typeface="+mj-lt"/>
              </a:rPr>
              <a:t>Clauses (vii) and (</a:t>
            </a:r>
            <a:r>
              <a:rPr lang="en-US" dirty="0" err="1" smtClean="0">
                <a:latin typeface="+mj-lt"/>
              </a:rPr>
              <a:t>viia</a:t>
            </a:r>
            <a:r>
              <a:rPr lang="en-US" dirty="0" smtClean="0">
                <a:latin typeface="+mj-lt"/>
              </a:rPr>
              <a:t>) are not applicable to such receipts</a:t>
            </a:r>
          </a:p>
          <a:p>
            <a:pPr marL="742950" lvl="1" indent="-285750" algn="just">
              <a:lnSpc>
                <a:spcPct val="150000"/>
              </a:lnSpc>
              <a:buFont typeface="Wingdings" panose="05000000000000000000" pitchFamily="2" charset="2"/>
              <a:buChar char="§"/>
            </a:pPr>
            <a:r>
              <a:rPr lang="en-US" dirty="0" smtClean="0">
                <a:latin typeface="+mj-lt"/>
              </a:rPr>
              <a:t>Clause (x) is applicable for receipts from </a:t>
            </a:r>
            <a:r>
              <a:rPr lang="en-US" b="1" dirty="0" smtClean="0">
                <a:latin typeface="+mj-lt"/>
              </a:rPr>
              <a:t>ANY PERSON </a:t>
            </a:r>
            <a:r>
              <a:rPr lang="en-US" dirty="0" smtClean="0">
                <a:latin typeface="+mj-lt"/>
              </a:rPr>
              <a:t>of receipts by way of </a:t>
            </a:r>
            <a:r>
              <a:rPr lang="en-US" b="1" dirty="0" smtClean="0">
                <a:latin typeface="+mj-lt"/>
              </a:rPr>
              <a:t>money, immovable property and specified movable </a:t>
            </a:r>
            <a:r>
              <a:rPr lang="en-US" b="1" dirty="0">
                <a:latin typeface="+mj-lt"/>
              </a:rPr>
              <a:t>property </a:t>
            </a:r>
            <a:endParaRPr lang="en-IN" b="1"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872592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smtClean="0">
                <a:solidFill>
                  <a:srgbClr val="F5851F"/>
                </a:solidFill>
                <a:latin typeface="Century Gothic"/>
              </a:rPr>
              <a:t>Changes </a:t>
            </a:r>
            <a:r>
              <a:rPr lang="en-IN" sz="2200" dirty="0">
                <a:solidFill>
                  <a:srgbClr val="F5851F"/>
                </a:solidFill>
                <a:latin typeface="Century Gothic"/>
              </a:rPr>
              <a:t>in </a:t>
            </a:r>
            <a:r>
              <a:rPr lang="en-IN" sz="2200" dirty="0" smtClean="0">
                <a:solidFill>
                  <a:srgbClr val="F5851F"/>
                </a:solidFill>
                <a:latin typeface="Century Gothic"/>
              </a:rPr>
              <a:t>disclosures of </a:t>
            </a:r>
            <a:r>
              <a:rPr lang="en-IN" sz="2200" dirty="0">
                <a:solidFill>
                  <a:srgbClr val="F5851F"/>
                </a:solidFill>
                <a:latin typeface="Century Gothic"/>
              </a:rPr>
              <a:t>Form </a:t>
            </a:r>
            <a:r>
              <a:rPr lang="en-IN" sz="2200" dirty="0" smtClean="0">
                <a:solidFill>
                  <a:srgbClr val="F5851F"/>
                </a:solidFill>
                <a:latin typeface="Century Gothic"/>
              </a:rPr>
              <a:t>No. 3CD</a:t>
            </a:r>
            <a:endParaRPr lang="en-US" sz="2200" dirty="0">
              <a:solidFill>
                <a:srgbClr val="F5851F"/>
              </a:solidFill>
              <a:latin typeface="Century Gothic"/>
            </a:endParaRPr>
          </a:p>
        </p:txBody>
      </p:sp>
      <p:sp>
        <p:nvSpPr>
          <p:cNvPr id="7" name="TextBox 6"/>
          <p:cNvSpPr txBox="1"/>
          <p:nvPr/>
        </p:nvSpPr>
        <p:spPr>
          <a:xfrm>
            <a:off x="488504" y="1014983"/>
            <a:ext cx="8856984" cy="5355312"/>
          </a:xfrm>
          <a:prstGeom prst="rect">
            <a:avLst/>
          </a:prstGeom>
          <a:noFill/>
        </p:spPr>
        <p:txBody>
          <a:bodyPr wrap="square" rtlCol="0">
            <a:spAutoFit/>
          </a:bodyPr>
          <a:lstStyle/>
          <a:p>
            <a:pPr marL="285750" lvl="1" indent="-285750" algn="just">
              <a:lnSpc>
                <a:spcPct val="200000"/>
              </a:lnSpc>
              <a:buFont typeface="Wingdings" panose="05000000000000000000" pitchFamily="2" charset="2"/>
              <a:buChar char="§"/>
            </a:pPr>
            <a:r>
              <a:rPr lang="en-US" dirty="0">
                <a:latin typeface="+mj-lt"/>
                <a:cs typeface="Arial" charset="0"/>
              </a:rPr>
              <a:t>The Central Board of Direct Taxes (CBDT) vide Notification No. 33/2018 dated 20th July, 2018 has brought about various amendments in Form 3CD. </a:t>
            </a:r>
            <a:endParaRPr lang="en-US" dirty="0" smtClean="0">
              <a:latin typeface="+mj-lt"/>
              <a:cs typeface="Arial" charset="0"/>
            </a:endParaRPr>
          </a:p>
          <a:p>
            <a:pPr marL="285750" lvl="1" indent="-285750" algn="just">
              <a:lnSpc>
                <a:spcPct val="200000"/>
              </a:lnSpc>
              <a:buFont typeface="Wingdings" panose="05000000000000000000" pitchFamily="2" charset="2"/>
              <a:buChar char="§"/>
            </a:pPr>
            <a:endParaRPr lang="en-US" sz="1300" dirty="0" smtClean="0">
              <a:latin typeface="+mj-lt"/>
              <a:cs typeface="Arial" charset="0"/>
            </a:endParaRPr>
          </a:p>
          <a:p>
            <a:pPr marL="285750" lvl="1" indent="-285750" algn="just">
              <a:lnSpc>
                <a:spcPct val="200000"/>
              </a:lnSpc>
              <a:buFont typeface="Wingdings" panose="05000000000000000000" pitchFamily="2" charset="2"/>
              <a:buChar char="§"/>
            </a:pPr>
            <a:r>
              <a:rPr lang="en-US" dirty="0" smtClean="0">
                <a:latin typeface="+mj-lt"/>
                <a:cs typeface="Arial" charset="0"/>
              </a:rPr>
              <a:t>These </a:t>
            </a:r>
            <a:r>
              <a:rPr lang="en-US" dirty="0">
                <a:latin typeface="+mj-lt"/>
                <a:cs typeface="Arial" charset="0"/>
              </a:rPr>
              <a:t>changes </a:t>
            </a:r>
            <a:r>
              <a:rPr lang="en-US" dirty="0" smtClean="0">
                <a:latin typeface="+mj-lt"/>
                <a:cs typeface="Arial" charset="0"/>
              </a:rPr>
              <a:t>are effective </a:t>
            </a:r>
            <a:r>
              <a:rPr lang="en-US" dirty="0">
                <a:latin typeface="+mj-lt"/>
                <a:cs typeface="Arial" charset="0"/>
              </a:rPr>
              <a:t>from 20th August, 2018.</a:t>
            </a:r>
            <a:endParaRPr lang="en-IN" b="1" i="1" dirty="0">
              <a:solidFill>
                <a:srgbClr val="F5851F"/>
              </a:solidFill>
              <a:latin typeface="+mj-lt"/>
              <a:cs typeface="Arial" charset="0"/>
            </a:endParaRPr>
          </a:p>
          <a:p>
            <a:pPr marL="285750" lvl="1" indent="-285750" algn="just">
              <a:lnSpc>
                <a:spcPct val="200000"/>
              </a:lnSpc>
              <a:buFont typeface="Wingdings" panose="05000000000000000000" pitchFamily="2" charset="2"/>
              <a:buChar char="§"/>
            </a:pPr>
            <a:endParaRPr lang="en-US" sz="1300" i="1" dirty="0" smtClean="0">
              <a:latin typeface="+mj-lt"/>
              <a:cs typeface="Arial" charset="0"/>
            </a:endParaRPr>
          </a:p>
          <a:p>
            <a:pPr marL="285750" lvl="1" indent="-285750" algn="just">
              <a:lnSpc>
                <a:spcPct val="200000"/>
              </a:lnSpc>
              <a:buFont typeface="Wingdings" panose="05000000000000000000" pitchFamily="2" charset="2"/>
              <a:buChar char="§"/>
            </a:pPr>
            <a:r>
              <a:rPr lang="en-US" i="1" dirty="0" smtClean="0">
                <a:latin typeface="+mj-lt"/>
                <a:cs typeface="Arial" charset="0"/>
              </a:rPr>
              <a:t>In </a:t>
            </a:r>
            <a:r>
              <a:rPr lang="en-US" i="1" dirty="0">
                <a:latin typeface="+mj-lt"/>
                <a:cs typeface="Arial" charset="0"/>
              </a:rPr>
              <a:t>addition to the above, Circular 6/2018 dated 17th August, 2018 issued by the CBDT indicates deferment of two clauses that were inserted vide notification </a:t>
            </a:r>
            <a:r>
              <a:rPr lang="en-US" i="1" dirty="0" smtClean="0">
                <a:latin typeface="+mj-lt"/>
                <a:cs typeface="Arial" charset="0"/>
              </a:rPr>
              <a:t>referred </a:t>
            </a:r>
            <a:r>
              <a:rPr lang="en-US" i="1" dirty="0">
                <a:latin typeface="+mj-lt"/>
                <a:cs typeface="Arial" charset="0"/>
              </a:rPr>
              <a:t>above. </a:t>
            </a:r>
            <a:endParaRPr lang="en-US" i="1" dirty="0" smtClean="0">
              <a:latin typeface="+mj-lt"/>
              <a:cs typeface="Arial" charset="0"/>
            </a:endParaRPr>
          </a:p>
          <a:p>
            <a:pPr marL="285750" lvl="1" indent="-285750" algn="just">
              <a:lnSpc>
                <a:spcPct val="200000"/>
              </a:lnSpc>
              <a:buFont typeface="Wingdings" panose="05000000000000000000" pitchFamily="2" charset="2"/>
              <a:buChar char="§"/>
            </a:pPr>
            <a:endParaRPr lang="en-US" sz="1300" i="1" dirty="0" smtClean="0">
              <a:latin typeface="+mj-lt"/>
              <a:cs typeface="Arial" charset="0"/>
            </a:endParaRPr>
          </a:p>
          <a:p>
            <a:pPr marL="285750" lvl="1" indent="-285750" algn="just">
              <a:lnSpc>
                <a:spcPct val="200000"/>
              </a:lnSpc>
              <a:buFont typeface="Wingdings" panose="05000000000000000000" pitchFamily="2" charset="2"/>
              <a:buChar char="§"/>
            </a:pPr>
            <a:r>
              <a:rPr lang="en-US" i="1" dirty="0" smtClean="0">
                <a:latin typeface="+mj-lt"/>
                <a:cs typeface="Arial" charset="0"/>
              </a:rPr>
              <a:t>Clause </a:t>
            </a:r>
            <a:r>
              <a:rPr lang="en-US" i="1" dirty="0">
                <a:latin typeface="+mj-lt"/>
                <a:cs typeface="Arial" charset="0"/>
              </a:rPr>
              <a:t>30C </a:t>
            </a:r>
            <a:r>
              <a:rPr lang="en-US" i="1" dirty="0" smtClean="0">
                <a:latin typeface="+mj-lt"/>
                <a:cs typeface="Arial" charset="0"/>
              </a:rPr>
              <a:t>and </a:t>
            </a:r>
            <a:r>
              <a:rPr lang="en-US" i="1" dirty="0">
                <a:latin typeface="+mj-lt"/>
                <a:cs typeface="Arial" charset="0"/>
              </a:rPr>
              <a:t>Clause 44 </a:t>
            </a:r>
            <a:r>
              <a:rPr lang="en-US" i="1" dirty="0" smtClean="0">
                <a:latin typeface="+mj-lt"/>
                <a:cs typeface="Arial" charset="0"/>
              </a:rPr>
              <a:t>are kept </a:t>
            </a:r>
            <a:r>
              <a:rPr lang="en-US" i="1" dirty="0">
                <a:latin typeface="+mj-lt"/>
                <a:cs typeface="Arial" charset="0"/>
              </a:rPr>
              <a:t>in abeyance till 31st March, 2019.</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8201484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5147563"/>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dirty="0">
                <a:latin typeface="+mj-lt"/>
              </a:rPr>
              <a:t>This section is not applicable to certain cases as specified in Section 56(2)(x</a:t>
            </a:r>
            <a:r>
              <a:rPr lang="en-US" dirty="0" smtClean="0">
                <a:latin typeface="+mj-lt"/>
              </a:rPr>
              <a:t>)</a:t>
            </a:r>
          </a:p>
          <a:p>
            <a:pPr marL="285750" indent="-285750" algn="just">
              <a:lnSpc>
                <a:spcPct val="150000"/>
              </a:lnSpc>
              <a:buFont typeface="Wingdings" panose="05000000000000000000" pitchFamily="2" charset="2"/>
              <a:buChar char="§"/>
            </a:pPr>
            <a:endParaRPr lang="en-US" sz="1100" dirty="0">
              <a:latin typeface="+mj-lt"/>
            </a:endParaRPr>
          </a:p>
          <a:p>
            <a:pPr marL="285750" indent="-285750" algn="just">
              <a:lnSpc>
                <a:spcPct val="150000"/>
              </a:lnSpc>
              <a:buFont typeface="Wingdings" panose="05000000000000000000" pitchFamily="2" charset="2"/>
              <a:buChar char="§"/>
            </a:pPr>
            <a:r>
              <a:rPr lang="en-IN" dirty="0">
                <a:latin typeface="+mj-lt"/>
              </a:rPr>
              <a:t>The FMV where applicable shall be determined based on Rule 11U and Rule 11UA </a:t>
            </a:r>
          </a:p>
          <a:p>
            <a:pPr algn="just">
              <a:lnSpc>
                <a:spcPct val="150000"/>
              </a:lnSpc>
            </a:pPr>
            <a:endParaRPr lang="en-IN" sz="11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In </a:t>
            </a:r>
            <a:r>
              <a:rPr lang="en-IN" dirty="0">
                <a:latin typeface="+mj-lt"/>
              </a:rPr>
              <a:t>the cases where individual tax payer’s books of accounts for his business or profession are common with his personal books of </a:t>
            </a:r>
            <a:r>
              <a:rPr lang="en-IN" dirty="0" smtClean="0">
                <a:latin typeface="+mj-lt"/>
              </a:rPr>
              <a:t>accounts- </a:t>
            </a:r>
            <a:r>
              <a:rPr lang="en-IN" dirty="0">
                <a:latin typeface="+mj-lt"/>
              </a:rPr>
              <a:t>t</a:t>
            </a:r>
            <a:r>
              <a:rPr lang="en-IN" dirty="0" smtClean="0">
                <a:latin typeface="+mj-lt"/>
              </a:rPr>
              <a:t>he </a:t>
            </a:r>
            <a:r>
              <a:rPr lang="en-IN" dirty="0">
                <a:latin typeface="+mj-lt"/>
              </a:rPr>
              <a:t>tax auditor  should be more careful while verifying the credits to the capital </a:t>
            </a:r>
            <a:r>
              <a:rPr lang="en-IN" dirty="0" smtClean="0">
                <a:latin typeface="+mj-lt"/>
              </a:rPr>
              <a:t>account</a:t>
            </a:r>
            <a:endParaRPr lang="en-IN" dirty="0">
              <a:latin typeface="+mj-lt"/>
            </a:endParaRPr>
          </a:p>
          <a:p>
            <a:pPr marL="285750" indent="-285750" algn="just">
              <a:lnSpc>
                <a:spcPct val="150000"/>
              </a:lnSpc>
              <a:buFont typeface="Wingdings" panose="05000000000000000000" pitchFamily="2" charset="2"/>
              <a:buChar char="§"/>
            </a:pPr>
            <a:endParaRPr lang="en-IN" sz="1100" dirty="0">
              <a:latin typeface="+mj-lt"/>
            </a:endParaRPr>
          </a:p>
          <a:p>
            <a:pPr marL="285750" indent="-285750" algn="just">
              <a:lnSpc>
                <a:spcPct val="150000"/>
              </a:lnSpc>
              <a:buFont typeface="Wingdings" panose="05000000000000000000" pitchFamily="2" charset="2"/>
              <a:buChar char="§"/>
            </a:pPr>
            <a:r>
              <a:rPr lang="en-IN" dirty="0">
                <a:latin typeface="+mj-lt"/>
              </a:rPr>
              <a:t>In cases where minutes book are required to be maintained, same may be checked to see if there are receipt of any gratuitous </a:t>
            </a:r>
            <a:r>
              <a:rPr lang="en-IN" dirty="0" smtClean="0">
                <a:latin typeface="+mj-lt"/>
              </a:rPr>
              <a:t>assets</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7181552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5632311"/>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a:t>
            </a:r>
            <a:r>
              <a:rPr lang="en-US" b="1" dirty="0" smtClean="0">
                <a:solidFill>
                  <a:srgbClr val="1E4283"/>
                </a:solidFill>
                <a:latin typeface="+mj-lt"/>
              </a:rPr>
              <a:t>considered</a:t>
            </a:r>
          </a:p>
          <a:p>
            <a:pPr marL="285750" indent="-285750" algn="just">
              <a:lnSpc>
                <a:spcPct val="150000"/>
              </a:lnSpc>
              <a:buFont typeface="Wingdings" panose="05000000000000000000" pitchFamily="2" charset="2"/>
              <a:buChar char="§"/>
            </a:pPr>
            <a:r>
              <a:rPr lang="en-US" dirty="0" smtClean="0">
                <a:latin typeface="+mj-lt"/>
              </a:rPr>
              <a:t>Applicability of Section 50CA in the hands of a transferor of unquoted equity shares of a company at a consideration less than the FMV</a:t>
            </a:r>
          </a:p>
          <a:p>
            <a:pPr marL="285750" indent="-285750" algn="just">
              <a:lnSpc>
                <a:spcPct val="150000"/>
              </a:lnSpc>
              <a:buFont typeface="Wingdings" panose="05000000000000000000" pitchFamily="2" charset="2"/>
              <a:buChar char="§"/>
            </a:pPr>
            <a:endParaRPr lang="en-US" dirty="0">
              <a:latin typeface="+mj-lt"/>
            </a:endParaRPr>
          </a:p>
          <a:p>
            <a:pPr marL="285750" indent="-285750" algn="just">
              <a:lnSpc>
                <a:spcPct val="150000"/>
              </a:lnSpc>
              <a:buFont typeface="Wingdings" panose="05000000000000000000" pitchFamily="2" charset="2"/>
              <a:buChar char="§"/>
            </a:pPr>
            <a:r>
              <a:rPr lang="en-US" dirty="0">
                <a:latin typeface="+mj-lt"/>
              </a:rPr>
              <a:t>The CBDT vide </a:t>
            </a:r>
            <a:r>
              <a:rPr lang="en-US" dirty="0" smtClean="0">
                <a:latin typeface="+mj-lt"/>
              </a:rPr>
              <a:t>Notification No</a:t>
            </a:r>
            <a:r>
              <a:rPr lang="en-US" dirty="0">
                <a:latin typeface="+mj-lt"/>
              </a:rPr>
              <a:t>. </a:t>
            </a:r>
            <a:r>
              <a:rPr lang="en-US" dirty="0" smtClean="0">
                <a:latin typeface="+mj-lt"/>
              </a:rPr>
              <a:t>61/2017 dated </a:t>
            </a:r>
            <a:r>
              <a:rPr lang="en-US" dirty="0">
                <a:latin typeface="+mj-lt"/>
              </a:rPr>
              <a:t>12-7-2017 amended rules </a:t>
            </a:r>
            <a:r>
              <a:rPr lang="en-US" dirty="0" smtClean="0">
                <a:latin typeface="+mj-lt"/>
              </a:rPr>
              <a:t>prescribing the </a:t>
            </a:r>
            <a:r>
              <a:rPr lang="en-US" dirty="0">
                <a:latin typeface="+mj-lt"/>
              </a:rPr>
              <a:t>method of valuation of unquoted equity shares for the purpose of Section 56(2)(x) and Section 50CA </a:t>
            </a:r>
            <a:r>
              <a:rPr lang="en-US" dirty="0" smtClean="0">
                <a:latin typeface="+mj-lt"/>
              </a:rPr>
              <a:t>by </a:t>
            </a:r>
            <a:r>
              <a:rPr lang="en-US" dirty="0">
                <a:latin typeface="+mj-lt"/>
              </a:rPr>
              <a:t>taking into </a:t>
            </a:r>
            <a:r>
              <a:rPr lang="en-US" dirty="0" smtClean="0">
                <a:latin typeface="+mj-lt"/>
              </a:rPr>
              <a:t>account:</a:t>
            </a:r>
          </a:p>
          <a:p>
            <a:pPr marL="742950" lvl="1" indent="-285750" algn="just">
              <a:lnSpc>
                <a:spcPct val="150000"/>
              </a:lnSpc>
              <a:buFont typeface="Wingdings" panose="05000000000000000000" pitchFamily="2" charset="2"/>
              <a:buChar char="§"/>
            </a:pPr>
            <a:r>
              <a:rPr lang="en-US" dirty="0" smtClean="0">
                <a:latin typeface="+mj-lt"/>
              </a:rPr>
              <a:t>FMV </a:t>
            </a:r>
            <a:r>
              <a:rPr lang="en-US" dirty="0">
                <a:latin typeface="+mj-lt"/>
              </a:rPr>
              <a:t>of </a:t>
            </a:r>
            <a:r>
              <a:rPr lang="en-US" dirty="0" err="1">
                <a:latin typeface="+mj-lt"/>
              </a:rPr>
              <a:t>jewellery</a:t>
            </a:r>
            <a:r>
              <a:rPr lang="en-US" dirty="0">
                <a:latin typeface="+mj-lt"/>
              </a:rPr>
              <a:t>, artistic work, shares and securities </a:t>
            </a: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Stamp </a:t>
            </a:r>
            <a:r>
              <a:rPr lang="en-US" dirty="0">
                <a:latin typeface="+mj-lt"/>
              </a:rPr>
              <a:t>duty value in case of immovable </a:t>
            </a:r>
            <a:r>
              <a:rPr lang="en-US" dirty="0" smtClean="0">
                <a:latin typeface="+mj-lt"/>
              </a:rPr>
              <a:t>property</a:t>
            </a:r>
          </a:p>
          <a:p>
            <a:pPr marL="742950" lvl="1" indent="-285750" algn="just">
              <a:lnSpc>
                <a:spcPct val="150000"/>
              </a:lnSpc>
              <a:buFont typeface="Wingdings" panose="05000000000000000000" pitchFamily="2" charset="2"/>
              <a:buChar char="§"/>
            </a:pPr>
            <a:r>
              <a:rPr lang="en-US" dirty="0" smtClean="0">
                <a:latin typeface="+mj-lt"/>
              </a:rPr>
              <a:t>Book </a:t>
            </a:r>
            <a:r>
              <a:rPr lang="en-US" dirty="0">
                <a:latin typeface="+mj-lt"/>
              </a:rPr>
              <a:t>value for the rest of the assets.</a:t>
            </a:r>
            <a:endParaRPr lang="en-US" dirty="0" smtClean="0">
              <a:latin typeface="+mj-lt"/>
            </a:endParaRPr>
          </a:p>
          <a:p>
            <a:pPr marL="285750" indent="-285750" algn="just">
              <a:lnSpc>
                <a:spcPct val="150000"/>
              </a:lnSpc>
              <a:buFont typeface="Wingdings" panose="05000000000000000000" pitchFamily="2" charset="2"/>
              <a:buChar char="§"/>
            </a:pPr>
            <a:endParaRPr lang="en-US" dirty="0" smtClean="0">
              <a:latin typeface="+mj-lt"/>
            </a:endParaRPr>
          </a:p>
          <a:p>
            <a:pPr marL="1200150" lvl="2" indent="-285750" algn="just">
              <a:lnSpc>
                <a:spcPct val="150000"/>
              </a:lnSpc>
              <a:buFontTx/>
              <a:buChar char="-"/>
            </a:pPr>
            <a:endParaRPr lang="en-US" dirty="0">
              <a:latin typeface="+mj-lt"/>
            </a:endParaRPr>
          </a:p>
          <a:p>
            <a:pPr marL="285750" indent="-285750" algn="just">
              <a:lnSpc>
                <a:spcPct val="150000"/>
              </a:lnSpc>
              <a:buFont typeface="Wingdings" panose="05000000000000000000" pitchFamily="2" charset="2"/>
              <a:buChar char="§"/>
            </a:pP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8372755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4385816"/>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a:t>
            </a:r>
            <a:r>
              <a:rPr lang="en-US" b="1" dirty="0" smtClean="0">
                <a:solidFill>
                  <a:srgbClr val="1E4283"/>
                </a:solidFill>
                <a:latin typeface="+mj-lt"/>
              </a:rPr>
              <a:t>considered</a:t>
            </a:r>
          </a:p>
          <a:p>
            <a:pPr marL="285750" indent="-285750" algn="just">
              <a:lnSpc>
                <a:spcPct val="150000"/>
              </a:lnSpc>
              <a:buFont typeface="Wingdings" panose="05000000000000000000" pitchFamily="2" charset="2"/>
              <a:buChar char="§"/>
            </a:pPr>
            <a:r>
              <a:rPr lang="en-US" dirty="0" smtClean="0">
                <a:latin typeface="+mj-lt"/>
              </a:rPr>
              <a:t>Issues while calculating FMV of unquoted equity shares as per amended Rule 11UA:</a:t>
            </a:r>
          </a:p>
          <a:p>
            <a:pPr marL="742950" lvl="1" indent="-285750" algn="just">
              <a:lnSpc>
                <a:spcPct val="150000"/>
              </a:lnSpc>
              <a:buFont typeface="Wingdings" panose="05000000000000000000" pitchFamily="2" charset="2"/>
              <a:buChar char="§"/>
            </a:pPr>
            <a:r>
              <a:rPr lang="en-US" dirty="0" smtClean="0">
                <a:latin typeface="+mj-lt"/>
              </a:rPr>
              <a:t>Value </a:t>
            </a:r>
            <a:r>
              <a:rPr lang="en-US" dirty="0">
                <a:latin typeface="+mj-lt"/>
              </a:rPr>
              <a:t>of each step down companies </a:t>
            </a:r>
            <a:r>
              <a:rPr lang="en-US" dirty="0" smtClean="0">
                <a:latin typeface="+mj-lt"/>
              </a:rPr>
              <a:t>needs to be calculated	</a:t>
            </a:r>
          </a:p>
          <a:p>
            <a:pPr marL="742950" lvl="1" indent="-285750" algn="just">
              <a:lnSpc>
                <a:spcPct val="150000"/>
              </a:lnSpc>
              <a:buFont typeface="Wingdings" panose="05000000000000000000" pitchFamily="2" charset="2"/>
              <a:buChar char="§"/>
            </a:pPr>
            <a:r>
              <a:rPr lang="en-US" dirty="0" smtClean="0">
                <a:latin typeface="+mj-lt"/>
              </a:rPr>
              <a:t>Difficulty </a:t>
            </a:r>
            <a:r>
              <a:rPr lang="en-US" dirty="0">
                <a:latin typeface="+mj-lt"/>
              </a:rPr>
              <a:t>in cases where shares of many companies are owned by </a:t>
            </a:r>
            <a:r>
              <a:rPr lang="en-US" dirty="0" smtClean="0">
                <a:latin typeface="+mj-lt"/>
              </a:rPr>
              <a:t>the company </a:t>
            </a:r>
            <a:r>
              <a:rPr lang="en-US" dirty="0">
                <a:latin typeface="+mj-lt"/>
              </a:rPr>
              <a:t>whose shares are to be </a:t>
            </a:r>
            <a:r>
              <a:rPr lang="en-US" dirty="0" smtClean="0">
                <a:latin typeface="+mj-lt"/>
              </a:rPr>
              <a:t>valued</a:t>
            </a:r>
          </a:p>
          <a:p>
            <a:pPr marL="742950" lvl="1" indent="-285750" algn="just">
              <a:lnSpc>
                <a:spcPct val="150000"/>
              </a:lnSpc>
              <a:buFont typeface="Wingdings" panose="05000000000000000000" pitchFamily="2" charset="2"/>
              <a:buChar char="§"/>
            </a:pPr>
            <a:r>
              <a:rPr lang="en-US" dirty="0" smtClean="0">
                <a:latin typeface="+mj-lt"/>
              </a:rPr>
              <a:t>Difficulty in </a:t>
            </a:r>
            <a:r>
              <a:rPr lang="en-US" dirty="0">
                <a:latin typeface="+mj-lt"/>
              </a:rPr>
              <a:t>getting the data for the step down companies which are </a:t>
            </a:r>
            <a:r>
              <a:rPr lang="en-US" dirty="0" smtClean="0">
                <a:latin typeface="+mj-lt"/>
              </a:rPr>
              <a:t>not group companies.</a:t>
            </a:r>
          </a:p>
          <a:p>
            <a:pPr marL="742950" lvl="1" indent="-285750" algn="just">
              <a:lnSpc>
                <a:spcPct val="150000"/>
              </a:lnSpc>
              <a:buFont typeface="Wingdings" panose="05000000000000000000" pitchFamily="2" charset="2"/>
              <a:buChar char="§"/>
            </a:pPr>
            <a:r>
              <a:rPr lang="en-US" dirty="0" smtClean="0">
                <a:latin typeface="+mj-lt"/>
              </a:rPr>
              <a:t>No </a:t>
            </a:r>
            <a:r>
              <a:rPr lang="en-US" dirty="0">
                <a:latin typeface="+mj-lt"/>
              </a:rPr>
              <a:t>threshold provided – Even if one share of an unlisted company </a:t>
            </a:r>
            <a:r>
              <a:rPr lang="en-US" dirty="0" smtClean="0">
                <a:latin typeface="+mj-lt"/>
              </a:rPr>
              <a:t>is owned </a:t>
            </a:r>
            <a:r>
              <a:rPr lang="en-US" dirty="0">
                <a:latin typeface="+mj-lt"/>
              </a:rPr>
              <a:t>– calculation is </a:t>
            </a:r>
            <a:r>
              <a:rPr lang="en-US" dirty="0" smtClean="0">
                <a:latin typeface="+mj-lt"/>
              </a:rPr>
              <a:t>necessary</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6038813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052736"/>
            <a:ext cx="8856984" cy="5216813"/>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a:t>
            </a:r>
            <a:r>
              <a:rPr lang="en-US" b="1" dirty="0" smtClean="0">
                <a:solidFill>
                  <a:srgbClr val="1E4283"/>
                </a:solidFill>
                <a:latin typeface="+mj-lt"/>
              </a:rPr>
              <a:t>considered</a:t>
            </a:r>
          </a:p>
          <a:p>
            <a:pPr marL="285750" indent="-285750" algn="just">
              <a:lnSpc>
                <a:spcPct val="150000"/>
              </a:lnSpc>
              <a:buFont typeface="Wingdings" panose="05000000000000000000" pitchFamily="2" charset="2"/>
              <a:buChar char="§"/>
            </a:pPr>
            <a:r>
              <a:rPr lang="en-US" dirty="0" smtClean="0">
                <a:latin typeface="+mj-lt"/>
              </a:rPr>
              <a:t>Identify purchase of immovable properties during the year:</a:t>
            </a:r>
          </a:p>
          <a:p>
            <a:pPr marL="742950" lvl="1" indent="-285750" algn="just">
              <a:lnSpc>
                <a:spcPct val="150000"/>
              </a:lnSpc>
              <a:buFont typeface="Wingdings" panose="05000000000000000000" pitchFamily="2" charset="2"/>
              <a:buChar char="§"/>
            </a:pPr>
            <a:r>
              <a:rPr lang="en-US" dirty="0" smtClean="0">
                <a:latin typeface="+mj-lt"/>
              </a:rPr>
              <a:t>Verify Index II</a:t>
            </a:r>
          </a:p>
          <a:p>
            <a:pPr marL="742950" lvl="1" indent="-285750" algn="just">
              <a:lnSpc>
                <a:spcPct val="150000"/>
              </a:lnSpc>
              <a:buFont typeface="Wingdings" panose="05000000000000000000" pitchFamily="2" charset="2"/>
              <a:buChar char="§"/>
            </a:pPr>
            <a:r>
              <a:rPr lang="en-US" dirty="0" smtClean="0">
                <a:latin typeface="+mj-lt"/>
              </a:rPr>
              <a:t>Check whether SDV as reduced by consideration &gt; Rs.50,000</a:t>
            </a:r>
          </a:p>
          <a:p>
            <a:pPr marL="742950" lvl="1" indent="-285750" algn="just">
              <a:lnSpc>
                <a:spcPct val="150000"/>
              </a:lnSpc>
              <a:buFont typeface="Wingdings" panose="05000000000000000000" pitchFamily="2" charset="2"/>
              <a:buChar char="§"/>
            </a:pPr>
            <a:r>
              <a:rPr lang="en-US" dirty="0" smtClean="0">
                <a:latin typeface="+mj-lt"/>
              </a:rPr>
              <a:t>Tolerance: 5% of sales consideration- Applicable </a:t>
            </a:r>
            <a:r>
              <a:rPr lang="en-US" dirty="0" err="1" smtClean="0">
                <a:latin typeface="+mj-lt"/>
              </a:rPr>
              <a:t>w.e.f</a:t>
            </a:r>
            <a:r>
              <a:rPr lang="en-US" dirty="0" smtClean="0">
                <a:latin typeface="+mj-lt"/>
              </a:rPr>
              <a:t>. AY 2019-20</a:t>
            </a:r>
            <a:endParaRPr lang="en-US" dirty="0">
              <a:solidFill>
                <a:srgbClr val="1E4283"/>
              </a:solidFill>
              <a:latin typeface="+mj-lt"/>
            </a:endParaRPr>
          </a:p>
          <a:p>
            <a:pPr marL="742950" lvl="1" indent="-285750" algn="just">
              <a:lnSpc>
                <a:spcPct val="150000"/>
              </a:lnSpc>
              <a:buFont typeface="Wingdings" panose="05000000000000000000" pitchFamily="2" charset="2"/>
              <a:buChar char="§"/>
            </a:pPr>
            <a:r>
              <a:rPr lang="en-US" dirty="0" smtClean="0">
                <a:latin typeface="+mj-lt"/>
              </a:rPr>
              <a:t>Registered</a:t>
            </a:r>
            <a:r>
              <a:rPr lang="en-US" dirty="0">
                <a:latin typeface="+mj-lt"/>
              </a:rPr>
              <a:t>: </a:t>
            </a:r>
            <a:r>
              <a:rPr lang="en-IN" dirty="0" smtClean="0">
                <a:latin typeface="+mj-lt"/>
              </a:rPr>
              <a:t>Obtain </a:t>
            </a:r>
            <a:r>
              <a:rPr lang="en-IN" dirty="0">
                <a:latin typeface="+mj-lt"/>
              </a:rPr>
              <a:t>and verify the registration documents with the price recorded in the </a:t>
            </a:r>
            <a:r>
              <a:rPr lang="en-IN" dirty="0" smtClean="0">
                <a:latin typeface="+mj-lt"/>
              </a:rPr>
              <a:t>books</a:t>
            </a:r>
            <a:endParaRPr lang="en-IN" dirty="0">
              <a:latin typeface="+mj-lt"/>
            </a:endParaRPr>
          </a:p>
          <a:p>
            <a:pPr marL="742950" lvl="1" indent="-285750" algn="just">
              <a:lnSpc>
                <a:spcPct val="150000"/>
              </a:lnSpc>
              <a:buFont typeface="Wingdings" panose="05000000000000000000" pitchFamily="2" charset="2"/>
              <a:buChar char="§"/>
            </a:pPr>
            <a:r>
              <a:rPr lang="en-IN" dirty="0">
                <a:latin typeface="+mj-lt"/>
              </a:rPr>
              <a:t>Unregistered: </a:t>
            </a:r>
            <a:r>
              <a:rPr lang="en-IN" dirty="0" smtClean="0">
                <a:latin typeface="+mj-lt"/>
              </a:rPr>
              <a:t>Insist </a:t>
            </a:r>
            <a:r>
              <a:rPr lang="en-IN" dirty="0">
                <a:latin typeface="+mj-lt"/>
              </a:rPr>
              <a:t>on obtaining property value certified by an expert and in such an event procedure prescribed under SA 620 may be followed. In case the auditee does not agree to obtain opinion of an auditors’ expert or is of the view that such an opinion is not necessary, such fact may be disclosed </a:t>
            </a:r>
            <a:r>
              <a:rPr lang="en-IN" dirty="0" smtClean="0">
                <a:latin typeface="+mj-lt"/>
              </a:rPr>
              <a:t>along with </a:t>
            </a:r>
            <a:r>
              <a:rPr lang="en-IN" dirty="0">
                <a:latin typeface="+mj-lt"/>
              </a:rPr>
              <a:t>auditee’s view, if any. </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878253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29B : Deemed Gift [Section 56(2)(x)]</a:t>
            </a:r>
          </a:p>
        </p:txBody>
      </p:sp>
      <p:sp>
        <p:nvSpPr>
          <p:cNvPr id="7" name="TextBox 6"/>
          <p:cNvSpPr txBox="1"/>
          <p:nvPr/>
        </p:nvSpPr>
        <p:spPr>
          <a:xfrm>
            <a:off x="488504" y="1139633"/>
            <a:ext cx="8856984" cy="2532681"/>
          </a:xfrm>
          <a:prstGeom prst="rect">
            <a:avLst/>
          </a:prstGeom>
          <a:noFill/>
        </p:spPr>
        <p:txBody>
          <a:bodyPr wrap="square" rtlCol="0">
            <a:spAutoFit/>
          </a:bodyPr>
          <a:lstStyle/>
          <a:p>
            <a:pPr algn="just">
              <a:lnSpc>
                <a:spcPct val="150000"/>
              </a:lnSpc>
            </a:pPr>
            <a:r>
              <a:rPr lang="en-US" b="1" i="1" dirty="0" smtClean="0">
                <a:solidFill>
                  <a:srgbClr val="F5851F"/>
                </a:solidFill>
                <a:latin typeface="+mj-lt"/>
                <a:cs typeface="Arial" charset="0"/>
              </a:rPr>
              <a:t>Reporting Requirement</a:t>
            </a:r>
            <a:endParaRPr lang="en-US" dirty="0">
              <a:latin typeface="+mj-lt"/>
            </a:endParaRPr>
          </a:p>
          <a:p>
            <a:pPr marL="285750" indent="-285750" algn="just">
              <a:lnSpc>
                <a:spcPct val="150000"/>
              </a:lnSpc>
              <a:buFont typeface="Wingdings" panose="05000000000000000000" pitchFamily="2" charset="2"/>
              <a:buChar char="§"/>
            </a:pPr>
            <a:r>
              <a:rPr lang="en-US" dirty="0" smtClean="0">
                <a:latin typeface="+mj-lt"/>
              </a:rPr>
              <a:t>The tax </a:t>
            </a:r>
            <a:r>
              <a:rPr lang="en-US" dirty="0">
                <a:latin typeface="+mj-lt"/>
              </a:rPr>
              <a:t>auditor is required to report </a:t>
            </a:r>
            <a:r>
              <a:rPr lang="en-US" dirty="0" smtClean="0">
                <a:latin typeface="+mj-lt"/>
              </a:rPr>
              <a:t>:</a:t>
            </a:r>
          </a:p>
          <a:p>
            <a:pPr marL="742950" lvl="1" indent="-285750" algn="just">
              <a:lnSpc>
                <a:spcPct val="150000"/>
              </a:lnSpc>
              <a:buFont typeface="Wingdings" panose="05000000000000000000" pitchFamily="2" charset="2"/>
              <a:buChar char="§"/>
            </a:pPr>
            <a:r>
              <a:rPr lang="en-US" dirty="0">
                <a:latin typeface="+mj-lt"/>
              </a:rPr>
              <a:t>Whether any amount is to be included as income chargeable under the head </a:t>
            </a:r>
            <a:r>
              <a:rPr lang="en-US" dirty="0" smtClean="0">
                <a:latin typeface="+mj-lt"/>
              </a:rPr>
              <a:t>‘IFOS’ </a:t>
            </a:r>
            <a:r>
              <a:rPr lang="en-US" dirty="0">
                <a:latin typeface="+mj-lt"/>
              </a:rPr>
              <a:t>as referred to in </a:t>
            </a:r>
            <a:r>
              <a:rPr lang="en-US" dirty="0" smtClean="0">
                <a:latin typeface="+mj-lt"/>
              </a:rPr>
              <a:t>Section 56(2)(x)? </a:t>
            </a:r>
          </a:p>
          <a:p>
            <a:pPr marL="742950" lvl="1" indent="-285750" algn="just">
              <a:lnSpc>
                <a:spcPct val="150000"/>
              </a:lnSpc>
              <a:buFont typeface="Wingdings" panose="05000000000000000000" pitchFamily="2" charset="2"/>
              <a:buChar char="§"/>
            </a:pPr>
            <a:r>
              <a:rPr lang="en-US" dirty="0" smtClean="0">
                <a:latin typeface="+mj-lt"/>
              </a:rPr>
              <a:t>If yes, the nature </a:t>
            </a:r>
            <a:r>
              <a:rPr lang="en-US" dirty="0">
                <a:latin typeface="+mj-lt"/>
              </a:rPr>
              <a:t>of such </a:t>
            </a:r>
            <a:r>
              <a:rPr lang="en-US" dirty="0" smtClean="0">
                <a:latin typeface="+mj-lt"/>
              </a:rPr>
              <a:t>income</a:t>
            </a:r>
          </a:p>
          <a:p>
            <a:pPr marL="742950" lvl="1" indent="-285750" algn="just">
              <a:lnSpc>
                <a:spcPct val="150000"/>
              </a:lnSpc>
              <a:buFont typeface="Wingdings" panose="05000000000000000000" pitchFamily="2" charset="2"/>
              <a:buChar char="§"/>
            </a:pPr>
            <a:r>
              <a:rPr lang="en-US" dirty="0" smtClean="0">
                <a:latin typeface="+mj-lt"/>
              </a:rPr>
              <a:t>Amount </a:t>
            </a:r>
            <a:r>
              <a:rPr lang="en-US" dirty="0">
                <a:latin typeface="+mj-lt"/>
              </a:rPr>
              <a:t>involved </a:t>
            </a:r>
            <a:r>
              <a:rPr lang="en-US" dirty="0" smtClean="0">
                <a:latin typeface="+mj-lt"/>
              </a:rPr>
              <a:t>thereof</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4023681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5078313"/>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i="1" dirty="0" smtClean="0">
              <a:latin typeface="+mj-lt"/>
            </a:endParaRPr>
          </a:p>
          <a:p>
            <a:pPr marL="285750" indent="-285750" algn="just">
              <a:lnSpc>
                <a:spcPct val="150000"/>
              </a:lnSpc>
              <a:buFont typeface="Wingdings" panose="05000000000000000000" pitchFamily="2" charset="2"/>
              <a:buChar char="§"/>
            </a:pPr>
            <a:r>
              <a:rPr lang="en-IN" dirty="0">
                <a:latin typeface="+mj-lt"/>
              </a:rPr>
              <a:t>As per the provisions of Section </a:t>
            </a:r>
            <a:r>
              <a:rPr lang="en-IN" dirty="0" smtClean="0">
                <a:latin typeface="+mj-lt"/>
              </a:rPr>
              <a:t>92CE(1) </a:t>
            </a:r>
            <a:r>
              <a:rPr lang="en-IN" dirty="0">
                <a:latin typeface="+mj-lt"/>
              </a:rPr>
              <a:t>of transfer pricing, an assessee is required to make secondary adjustments in respect of transaction where primary adjustment is made, of an amount exceeding one crore rupees in the following circumstances─</a:t>
            </a:r>
          </a:p>
          <a:p>
            <a:pPr marL="742950" lvl="1" indent="-285750" algn="just">
              <a:lnSpc>
                <a:spcPct val="150000"/>
              </a:lnSpc>
              <a:buFont typeface="Wingdings" panose="05000000000000000000" pitchFamily="2" charset="2"/>
              <a:buChar char="§"/>
            </a:pPr>
            <a:r>
              <a:rPr lang="en-IN" dirty="0">
                <a:latin typeface="+mj-lt"/>
              </a:rPr>
              <a:t>By the assessee himself in his </a:t>
            </a:r>
            <a:r>
              <a:rPr lang="en-IN" b="1" dirty="0">
                <a:latin typeface="+mj-lt"/>
              </a:rPr>
              <a:t>return of income </a:t>
            </a:r>
            <a:r>
              <a:rPr lang="en-IN" dirty="0">
                <a:latin typeface="+mj-lt"/>
              </a:rPr>
              <a:t>or</a:t>
            </a:r>
            <a:endParaRPr lang="en-US" dirty="0">
              <a:latin typeface="+mj-lt"/>
            </a:endParaRPr>
          </a:p>
          <a:p>
            <a:pPr marL="742950" lvl="1" indent="-285750" algn="just">
              <a:lnSpc>
                <a:spcPct val="150000"/>
              </a:lnSpc>
              <a:buFont typeface="Wingdings" panose="05000000000000000000" pitchFamily="2" charset="2"/>
              <a:buChar char="§"/>
            </a:pPr>
            <a:r>
              <a:rPr lang="en-IN" dirty="0">
                <a:latin typeface="+mj-lt"/>
              </a:rPr>
              <a:t>By the </a:t>
            </a:r>
            <a:r>
              <a:rPr lang="en-IN" b="1" dirty="0">
                <a:latin typeface="+mj-lt"/>
              </a:rPr>
              <a:t>assessing officer </a:t>
            </a:r>
            <a:r>
              <a:rPr lang="en-IN" dirty="0">
                <a:latin typeface="+mj-lt"/>
              </a:rPr>
              <a:t>which have been accepted by the assesse or</a:t>
            </a:r>
            <a:endParaRPr lang="en-US" dirty="0">
              <a:latin typeface="+mj-lt"/>
            </a:endParaRPr>
          </a:p>
          <a:p>
            <a:pPr marL="742950" lvl="1" indent="-285750" algn="just">
              <a:lnSpc>
                <a:spcPct val="150000"/>
              </a:lnSpc>
              <a:buFont typeface="Wingdings" panose="05000000000000000000" pitchFamily="2" charset="2"/>
              <a:buChar char="§"/>
            </a:pPr>
            <a:r>
              <a:rPr lang="en-IN" dirty="0">
                <a:latin typeface="+mj-lt"/>
              </a:rPr>
              <a:t>By determination in </a:t>
            </a:r>
            <a:r>
              <a:rPr lang="en-IN" b="1" dirty="0">
                <a:latin typeface="+mj-lt"/>
              </a:rPr>
              <a:t>Advance Pricing Agreement </a:t>
            </a:r>
            <a:r>
              <a:rPr lang="en-IN" dirty="0">
                <a:latin typeface="+mj-lt"/>
              </a:rPr>
              <a:t>under section 92CC or</a:t>
            </a:r>
            <a:endParaRPr lang="en-US" dirty="0">
              <a:latin typeface="+mj-lt"/>
            </a:endParaRPr>
          </a:p>
          <a:p>
            <a:pPr marL="742950" lvl="1" indent="-285750" algn="just">
              <a:lnSpc>
                <a:spcPct val="150000"/>
              </a:lnSpc>
              <a:buFont typeface="Wingdings" panose="05000000000000000000" pitchFamily="2" charset="2"/>
              <a:buChar char="§"/>
            </a:pPr>
            <a:r>
              <a:rPr lang="en-IN" dirty="0">
                <a:latin typeface="+mj-lt"/>
              </a:rPr>
              <a:t>As per </a:t>
            </a:r>
            <a:r>
              <a:rPr lang="en-IN" b="1" dirty="0">
                <a:latin typeface="+mj-lt"/>
              </a:rPr>
              <a:t>safe harbour rules </a:t>
            </a:r>
            <a:r>
              <a:rPr lang="en-IN" dirty="0">
                <a:latin typeface="+mj-lt"/>
              </a:rPr>
              <a:t>framed under section 92CB or</a:t>
            </a:r>
            <a:endParaRPr lang="en-US" dirty="0">
              <a:latin typeface="+mj-lt"/>
            </a:endParaRPr>
          </a:p>
          <a:p>
            <a:pPr marL="742950" lvl="1" indent="-285750" algn="just">
              <a:lnSpc>
                <a:spcPct val="150000"/>
              </a:lnSpc>
              <a:buFont typeface="Wingdings" panose="05000000000000000000" pitchFamily="2" charset="2"/>
              <a:buChar char="§"/>
            </a:pPr>
            <a:r>
              <a:rPr lang="en-IN" dirty="0">
                <a:latin typeface="+mj-lt"/>
              </a:rPr>
              <a:t>By result of resolution of an assessment under </a:t>
            </a:r>
            <a:r>
              <a:rPr lang="en-IN" b="1" dirty="0">
                <a:latin typeface="+mj-lt"/>
              </a:rPr>
              <a:t>mutual agreement procedure</a:t>
            </a:r>
          </a:p>
          <a:p>
            <a:pPr algn="just">
              <a:lnSpc>
                <a:spcPct val="150000"/>
              </a:lnSpc>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3154010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4939814"/>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i="1"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Proviso to Section </a:t>
            </a:r>
            <a:r>
              <a:rPr lang="en-IN" dirty="0">
                <a:latin typeface="+mj-lt"/>
              </a:rPr>
              <a:t>92CE </a:t>
            </a:r>
            <a:r>
              <a:rPr lang="en-IN" dirty="0" smtClean="0">
                <a:latin typeface="+mj-lt"/>
              </a:rPr>
              <a:t>not applicable to Section 92CE(1):</a:t>
            </a:r>
          </a:p>
          <a:p>
            <a:pPr marL="742950" lvl="1" indent="-285750" algn="just">
              <a:buFont typeface="Wingdings" panose="05000000000000000000" pitchFamily="2" charset="2"/>
              <a:buChar char="§"/>
            </a:pPr>
            <a:r>
              <a:rPr lang="en-US" dirty="0" smtClean="0">
                <a:latin typeface="+mj-lt"/>
              </a:rPr>
              <a:t>Amount of primary adjustment made in any previous year does not exceed Rs.1 crore</a:t>
            </a:r>
            <a:endParaRPr lang="en-US" dirty="0">
              <a:latin typeface="+mj-lt"/>
            </a:endParaRPr>
          </a:p>
          <a:p>
            <a:pPr marL="742950" lvl="1" indent="-285750" algn="just">
              <a:buFont typeface="Wingdings" panose="05000000000000000000" pitchFamily="2" charset="2"/>
              <a:buChar char="§"/>
            </a:pPr>
            <a:r>
              <a:rPr lang="en-US" dirty="0" smtClean="0">
                <a:latin typeface="+mj-lt"/>
              </a:rPr>
              <a:t>Primary adjustment is made in respect of an AY commencing on or before 01</a:t>
            </a:r>
            <a:r>
              <a:rPr lang="en-US" baseline="30000" dirty="0" smtClean="0">
                <a:latin typeface="+mj-lt"/>
              </a:rPr>
              <a:t>st</a:t>
            </a:r>
            <a:r>
              <a:rPr lang="en-US" dirty="0" smtClean="0">
                <a:latin typeface="+mj-lt"/>
              </a:rPr>
              <a:t> April, 2016</a:t>
            </a:r>
          </a:p>
          <a:p>
            <a:pPr marL="280988" lvl="1" indent="-280988" algn="just">
              <a:lnSpc>
                <a:spcPct val="150000"/>
              </a:lnSpc>
              <a:buFont typeface="Wingdings" panose="05000000000000000000" pitchFamily="2" charset="2"/>
              <a:buChar char="§"/>
            </a:pPr>
            <a:r>
              <a:rPr lang="en-US" i="1" dirty="0" smtClean="0">
                <a:latin typeface="+mj-lt"/>
              </a:rPr>
              <a:t>As per Section 92CE(2), where </a:t>
            </a:r>
            <a:r>
              <a:rPr lang="en-US" i="1" dirty="0">
                <a:latin typeface="+mj-lt"/>
              </a:rPr>
              <a:t>as a result of primary </a:t>
            </a:r>
            <a:r>
              <a:rPr lang="en-US" i="1" dirty="0" smtClean="0">
                <a:latin typeface="+mj-lt"/>
              </a:rPr>
              <a:t>adjustment:</a:t>
            </a:r>
          </a:p>
          <a:p>
            <a:pPr marL="738188" lvl="2" indent="-280988" algn="just">
              <a:lnSpc>
                <a:spcPct val="150000"/>
              </a:lnSpc>
              <a:buFont typeface="Wingdings" panose="05000000000000000000" pitchFamily="2" charset="2"/>
              <a:buChar char="§"/>
            </a:pPr>
            <a:r>
              <a:rPr lang="en-US" i="1" dirty="0" smtClean="0">
                <a:latin typeface="+mj-lt"/>
              </a:rPr>
              <a:t>there </a:t>
            </a:r>
            <a:r>
              <a:rPr lang="en-US" i="1" dirty="0">
                <a:latin typeface="+mj-lt"/>
              </a:rPr>
              <a:t>is an increase in the total income or reduction in the </a:t>
            </a:r>
            <a:r>
              <a:rPr lang="en-US" i="1" dirty="0" smtClean="0">
                <a:latin typeface="+mj-lt"/>
              </a:rPr>
              <a:t>loss </a:t>
            </a:r>
          </a:p>
          <a:p>
            <a:pPr marL="738188" lvl="2" indent="-280988" algn="just">
              <a:lnSpc>
                <a:spcPct val="150000"/>
              </a:lnSpc>
              <a:buFont typeface="Wingdings" panose="05000000000000000000" pitchFamily="2" charset="2"/>
              <a:buChar char="§"/>
            </a:pPr>
            <a:r>
              <a:rPr lang="en-US" i="1" dirty="0" smtClean="0">
                <a:latin typeface="+mj-lt"/>
              </a:rPr>
              <a:t>the </a:t>
            </a:r>
            <a:r>
              <a:rPr lang="en-US" i="1" dirty="0">
                <a:latin typeface="+mj-lt"/>
              </a:rPr>
              <a:t>excess money which is available with its associated enterprise, if not repatriated to India within the </a:t>
            </a:r>
            <a:r>
              <a:rPr lang="en-US" i="1" dirty="0"/>
              <a:t>prescribed </a:t>
            </a:r>
            <a:r>
              <a:rPr lang="en-US" i="1" dirty="0" smtClean="0">
                <a:latin typeface="+mj-lt"/>
              </a:rPr>
              <a:t>time, </a:t>
            </a:r>
            <a:r>
              <a:rPr lang="en-US" i="1" dirty="0">
                <a:latin typeface="+mj-lt"/>
              </a:rPr>
              <a:t>shall be deemed to be an advance made by the assessee to such associated enterprise and the interest on such advance, shall be computed in such manner as may be </a:t>
            </a:r>
            <a:r>
              <a:rPr lang="en-US" i="1" dirty="0" smtClean="0">
                <a:latin typeface="+mj-lt"/>
              </a:rPr>
              <a:t>prescribed</a:t>
            </a: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7035124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5216813"/>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IN" dirty="0">
              <a:latin typeface="+mj-lt"/>
            </a:endParaRPr>
          </a:p>
          <a:p>
            <a:pPr marL="285750" indent="-285750" algn="just">
              <a:lnSpc>
                <a:spcPct val="150000"/>
              </a:lnSpc>
              <a:buFont typeface="Wingdings" panose="05000000000000000000" pitchFamily="2" charset="2"/>
              <a:buChar char="§"/>
            </a:pPr>
            <a:r>
              <a:rPr lang="en-IN" dirty="0" smtClean="0">
                <a:latin typeface="+mj-lt"/>
              </a:rPr>
              <a:t>Primary </a:t>
            </a:r>
            <a:r>
              <a:rPr lang="en-IN" dirty="0">
                <a:latin typeface="+mj-lt"/>
              </a:rPr>
              <a:t>adjustment means determination of transfer price in accordance with arm’s length principle resulting in an increase in the total income or resulting in the loss of the assesse.</a:t>
            </a:r>
          </a:p>
          <a:p>
            <a:pPr marL="742950" lvl="1"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Secondary adjustment means the adjustment in the books of accounts of the assessee and it’s associated enterprise </a:t>
            </a:r>
            <a:r>
              <a:rPr lang="en-IN" dirty="0" smtClean="0">
                <a:latin typeface="+mj-lt"/>
              </a:rPr>
              <a:t>to </a:t>
            </a:r>
            <a:r>
              <a:rPr lang="en-IN" dirty="0">
                <a:latin typeface="+mj-lt"/>
              </a:rPr>
              <a:t>reflect the true allocation of actual profits between </a:t>
            </a:r>
            <a:r>
              <a:rPr lang="en-IN" dirty="0" smtClean="0">
                <a:latin typeface="+mj-lt"/>
              </a:rPr>
              <a:t>them.</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smtClean="0">
                <a:latin typeface="+mj-lt"/>
              </a:rPr>
              <a:t>Excess money means the difference between the arm’s length price determined in primary adjustment and the price at which the international transaction has actually been undertaken</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4734396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2308324"/>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considered</a:t>
            </a:r>
            <a:endParaRPr lang="en-IN" dirty="0">
              <a:solidFill>
                <a:srgbClr val="303030"/>
              </a:solidFill>
              <a:latin typeface="Century Gothic"/>
            </a:endParaRPr>
          </a:p>
          <a:p>
            <a:pPr marL="285750" indent="-285750" algn="just">
              <a:lnSpc>
                <a:spcPct val="150000"/>
              </a:lnSpc>
              <a:buFont typeface="Wingdings" panose="05000000000000000000" pitchFamily="2" charset="2"/>
              <a:buChar char="§"/>
            </a:pPr>
            <a:r>
              <a:rPr lang="en-IN" dirty="0" smtClean="0">
                <a:latin typeface="+mj-lt"/>
              </a:rPr>
              <a:t>As per Rules 10CB(1), due dates for various types of primary adjustments are as under:</a:t>
            </a:r>
          </a:p>
          <a:p>
            <a:pPr marL="285750" indent="-285750" algn="just">
              <a:lnSpc>
                <a:spcPct val="150000"/>
              </a:lnSpc>
              <a:buFont typeface="Wingdings" panose="05000000000000000000" pitchFamily="2" charset="2"/>
              <a:buChar char="§"/>
            </a:pPr>
            <a:endParaRPr lang="en-IN" dirty="0" smtClean="0">
              <a:latin typeface="+mj-lt"/>
            </a:endParaRPr>
          </a:p>
          <a:p>
            <a:pPr marL="285750" indent="-285750" algn="just">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xmlns="" val="2924278012"/>
              </p:ext>
            </p:extLst>
          </p:nvPr>
        </p:nvGraphicFramePr>
        <p:xfrm>
          <a:off x="848544" y="2492896"/>
          <a:ext cx="8352928" cy="3302000"/>
        </p:xfrm>
        <a:graphic>
          <a:graphicData uri="http://schemas.openxmlformats.org/drawingml/2006/table">
            <a:tbl>
              <a:tblPr firstRow="1" bandRow="1">
                <a:tableStyleId>{5C22544A-7EE6-4342-B048-85BDC9FD1C3A}</a:tableStyleId>
              </a:tblPr>
              <a:tblGrid>
                <a:gridCol w="4055082">
                  <a:extLst>
                    <a:ext uri="{9D8B030D-6E8A-4147-A177-3AD203B41FA5}">
                      <a16:colId xmlns:a16="http://schemas.microsoft.com/office/drawing/2014/main" xmlns="" val="1517093302"/>
                    </a:ext>
                  </a:extLst>
                </a:gridCol>
                <a:gridCol w="4297846">
                  <a:extLst>
                    <a:ext uri="{9D8B030D-6E8A-4147-A177-3AD203B41FA5}">
                      <a16:colId xmlns:a16="http://schemas.microsoft.com/office/drawing/2014/main" xmlns="" val="4195233926"/>
                    </a:ext>
                  </a:extLst>
                </a:gridCol>
              </a:tblGrid>
              <a:tr h="370840">
                <a:tc>
                  <a:txBody>
                    <a:bodyPr/>
                    <a:lstStyle/>
                    <a:p>
                      <a:pPr algn="ctr"/>
                      <a:r>
                        <a:rPr lang="en-US" dirty="0" smtClean="0">
                          <a:latin typeface="+mj-lt"/>
                        </a:rPr>
                        <a:t>Types of Primary Adjustment</a:t>
                      </a:r>
                      <a:endParaRPr lang="en-US" dirty="0">
                        <a:latin typeface="+mj-lt"/>
                      </a:endParaRPr>
                    </a:p>
                  </a:txBody>
                  <a:tcPr/>
                </a:tc>
                <a:tc>
                  <a:txBody>
                    <a:bodyPr/>
                    <a:lstStyle/>
                    <a:p>
                      <a:pPr algn="ctr"/>
                      <a:r>
                        <a:rPr lang="en-US" dirty="0" smtClean="0">
                          <a:latin typeface="+mj-lt"/>
                        </a:rPr>
                        <a:t>On or before 90 days from</a:t>
                      </a:r>
                      <a:endParaRPr lang="en-US" dirty="0">
                        <a:latin typeface="+mj-lt"/>
                      </a:endParaRPr>
                    </a:p>
                  </a:txBody>
                  <a:tcPr/>
                </a:tc>
                <a:extLst>
                  <a:ext uri="{0D108BD9-81ED-4DB2-BD59-A6C34878D82A}">
                    <a16:rowId xmlns:a16="http://schemas.microsoft.com/office/drawing/2014/main" xmlns="" val="2166707388"/>
                  </a:ext>
                </a:extLst>
              </a:tr>
              <a:tr h="370840">
                <a:tc>
                  <a:txBody>
                    <a:bodyPr/>
                    <a:lstStyle/>
                    <a:p>
                      <a:r>
                        <a:rPr lang="en-US" dirty="0" smtClean="0">
                          <a:latin typeface="+mj-lt"/>
                        </a:rPr>
                        <a:t>Made </a:t>
                      </a:r>
                      <a:r>
                        <a:rPr lang="en-US" dirty="0" err="1" smtClean="0">
                          <a:latin typeface="+mj-lt"/>
                        </a:rPr>
                        <a:t>Suo</a:t>
                      </a:r>
                      <a:r>
                        <a:rPr lang="en-US" dirty="0" smtClean="0">
                          <a:latin typeface="+mj-lt"/>
                        </a:rPr>
                        <a:t> Moto</a:t>
                      </a:r>
                      <a:endParaRPr lang="en-US" dirty="0">
                        <a:latin typeface="+mj-lt"/>
                      </a:endParaRPr>
                    </a:p>
                  </a:txBody>
                  <a:tcPr/>
                </a:tc>
                <a:tc>
                  <a:txBody>
                    <a:bodyPr/>
                    <a:lstStyle/>
                    <a:p>
                      <a:r>
                        <a:rPr lang="en-US" dirty="0" smtClean="0">
                          <a:latin typeface="+mj-lt"/>
                        </a:rPr>
                        <a:t>Due date of filing return u/s 139(1)</a:t>
                      </a:r>
                      <a:endParaRPr lang="en-US" dirty="0">
                        <a:latin typeface="+mj-lt"/>
                      </a:endParaRPr>
                    </a:p>
                  </a:txBody>
                  <a:tcPr/>
                </a:tc>
                <a:extLst>
                  <a:ext uri="{0D108BD9-81ED-4DB2-BD59-A6C34878D82A}">
                    <a16:rowId xmlns:a16="http://schemas.microsoft.com/office/drawing/2014/main" xmlns="" val="1163944734"/>
                  </a:ext>
                </a:extLst>
              </a:tr>
              <a:tr h="370840">
                <a:tc>
                  <a:txBody>
                    <a:bodyPr/>
                    <a:lstStyle/>
                    <a:p>
                      <a:r>
                        <a:rPr lang="en-US" dirty="0" smtClean="0">
                          <a:latin typeface="+mj-lt"/>
                        </a:rPr>
                        <a:t>Made by AO and accepted by assessee</a:t>
                      </a:r>
                      <a:endParaRPr lang="en-US" dirty="0">
                        <a:latin typeface="+mj-lt"/>
                      </a:endParaRPr>
                    </a:p>
                  </a:txBody>
                  <a:tcPr/>
                </a:tc>
                <a:tc>
                  <a:txBody>
                    <a:bodyPr/>
                    <a:lstStyle/>
                    <a:p>
                      <a:r>
                        <a:rPr lang="en-US" dirty="0" smtClean="0">
                          <a:latin typeface="+mj-lt"/>
                        </a:rPr>
                        <a:t>Date of order</a:t>
                      </a:r>
                      <a:r>
                        <a:rPr lang="en-US" baseline="0" dirty="0" smtClean="0">
                          <a:latin typeface="+mj-lt"/>
                        </a:rPr>
                        <a:t> of AO or appellate authority</a:t>
                      </a:r>
                      <a:endParaRPr lang="en-US" dirty="0">
                        <a:latin typeface="+mj-lt"/>
                      </a:endParaRPr>
                    </a:p>
                  </a:txBody>
                  <a:tcPr/>
                </a:tc>
                <a:extLst>
                  <a:ext uri="{0D108BD9-81ED-4DB2-BD59-A6C34878D82A}">
                    <a16:rowId xmlns:a16="http://schemas.microsoft.com/office/drawing/2014/main" xmlns="" val="343395627"/>
                  </a:ext>
                </a:extLst>
              </a:tr>
              <a:tr h="370840">
                <a:tc>
                  <a:txBody>
                    <a:bodyPr/>
                    <a:lstStyle/>
                    <a:p>
                      <a:r>
                        <a:rPr lang="en-US" dirty="0" smtClean="0">
                          <a:latin typeface="+mj-lt"/>
                        </a:rPr>
                        <a:t>Determined by APA</a:t>
                      </a:r>
                      <a:endParaRPr lang="en-US"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mj-lt"/>
                        </a:rPr>
                        <a:t>Due date of filing return u/s 139(1)</a:t>
                      </a:r>
                    </a:p>
                    <a:p>
                      <a:endParaRPr lang="en-US" dirty="0">
                        <a:latin typeface="+mj-lt"/>
                      </a:endParaRPr>
                    </a:p>
                  </a:txBody>
                  <a:tcPr/>
                </a:tc>
                <a:extLst>
                  <a:ext uri="{0D108BD9-81ED-4DB2-BD59-A6C34878D82A}">
                    <a16:rowId xmlns:a16="http://schemas.microsoft.com/office/drawing/2014/main" xmlns="" val="1064648052"/>
                  </a:ext>
                </a:extLst>
              </a:tr>
              <a:tr h="370840">
                <a:tc>
                  <a:txBody>
                    <a:bodyPr/>
                    <a:lstStyle/>
                    <a:p>
                      <a:r>
                        <a:rPr lang="en-US" dirty="0" smtClean="0">
                          <a:latin typeface="+mj-lt"/>
                        </a:rPr>
                        <a:t>Made as per Safe </a:t>
                      </a:r>
                      <a:r>
                        <a:rPr lang="en-US" dirty="0" err="1" smtClean="0">
                          <a:latin typeface="+mj-lt"/>
                        </a:rPr>
                        <a:t>Harbour</a:t>
                      </a:r>
                      <a:r>
                        <a:rPr lang="en-US" dirty="0" smtClean="0">
                          <a:latin typeface="+mj-lt"/>
                        </a:rPr>
                        <a:t> Rules</a:t>
                      </a:r>
                      <a:endParaRPr lang="en-US"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mj-lt"/>
                        </a:rPr>
                        <a:t>Due date of filing return u/s 139(1)</a:t>
                      </a:r>
                    </a:p>
                    <a:p>
                      <a:endParaRPr lang="en-US" dirty="0">
                        <a:latin typeface="+mj-lt"/>
                      </a:endParaRPr>
                    </a:p>
                  </a:txBody>
                  <a:tcPr/>
                </a:tc>
                <a:extLst>
                  <a:ext uri="{0D108BD9-81ED-4DB2-BD59-A6C34878D82A}">
                    <a16:rowId xmlns:a16="http://schemas.microsoft.com/office/drawing/2014/main" xmlns="" val="2094055373"/>
                  </a:ext>
                </a:extLst>
              </a:tr>
              <a:tr h="370840">
                <a:tc>
                  <a:txBody>
                    <a:bodyPr/>
                    <a:lstStyle/>
                    <a:p>
                      <a:r>
                        <a:rPr lang="en-US" dirty="0" smtClean="0">
                          <a:latin typeface="+mj-lt"/>
                        </a:rPr>
                        <a:t>Made under MAP</a:t>
                      </a:r>
                      <a:endParaRPr lang="en-US"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mj-lt"/>
                        </a:rPr>
                        <a:t>Due date of filing return u/s 139(1)</a:t>
                      </a:r>
                    </a:p>
                    <a:p>
                      <a:endParaRPr lang="en-US" dirty="0">
                        <a:latin typeface="+mj-lt"/>
                      </a:endParaRPr>
                    </a:p>
                  </a:txBody>
                  <a:tcPr/>
                </a:tc>
                <a:extLst>
                  <a:ext uri="{0D108BD9-81ED-4DB2-BD59-A6C34878D82A}">
                    <a16:rowId xmlns:a16="http://schemas.microsoft.com/office/drawing/2014/main" xmlns="" val="3887288575"/>
                  </a:ext>
                </a:extLst>
              </a:tr>
            </a:tbl>
          </a:graphicData>
        </a:graphic>
      </p:graphicFrame>
    </p:spTree>
    <p:extLst>
      <p:ext uri="{BB962C8B-B14F-4D97-AF65-F5344CB8AC3E}">
        <p14:creationId xmlns:p14="http://schemas.microsoft.com/office/powerpoint/2010/main" xmlns="" val="26687030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2308324"/>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considered</a:t>
            </a:r>
            <a:endParaRPr lang="en-IN" dirty="0">
              <a:solidFill>
                <a:srgbClr val="303030"/>
              </a:solidFill>
              <a:latin typeface="Century Gothic"/>
            </a:endParaRPr>
          </a:p>
          <a:p>
            <a:pPr marL="285750" indent="-285750" algn="just">
              <a:lnSpc>
                <a:spcPct val="150000"/>
              </a:lnSpc>
              <a:buFont typeface="Wingdings" panose="05000000000000000000" pitchFamily="2" charset="2"/>
              <a:buChar char="§"/>
            </a:pPr>
            <a:r>
              <a:rPr lang="en-IN" dirty="0" smtClean="0">
                <a:latin typeface="+mj-lt"/>
              </a:rPr>
              <a:t>As per Rules 10CB(2), rate of interest to be levied on failure to repatriate excess money within prescribed time limits are as under:</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xmlns="" val="3626279167"/>
              </p:ext>
            </p:extLst>
          </p:nvPr>
        </p:nvGraphicFramePr>
        <p:xfrm>
          <a:off x="848544" y="2643411"/>
          <a:ext cx="8352928" cy="2081733"/>
        </p:xfrm>
        <a:graphic>
          <a:graphicData uri="http://schemas.openxmlformats.org/drawingml/2006/table">
            <a:tbl>
              <a:tblPr firstRow="1" bandRow="1">
                <a:tableStyleId>{5C22544A-7EE6-4342-B048-85BDC9FD1C3A}</a:tableStyleId>
              </a:tblPr>
              <a:tblGrid>
                <a:gridCol w="4176464">
                  <a:extLst>
                    <a:ext uri="{9D8B030D-6E8A-4147-A177-3AD203B41FA5}">
                      <a16:colId xmlns:a16="http://schemas.microsoft.com/office/drawing/2014/main" xmlns="" val="2061465745"/>
                    </a:ext>
                  </a:extLst>
                </a:gridCol>
                <a:gridCol w="4176464">
                  <a:extLst>
                    <a:ext uri="{9D8B030D-6E8A-4147-A177-3AD203B41FA5}">
                      <a16:colId xmlns:a16="http://schemas.microsoft.com/office/drawing/2014/main" xmlns="" val="3309451969"/>
                    </a:ext>
                  </a:extLst>
                </a:gridCol>
              </a:tblGrid>
              <a:tr h="370840">
                <a:tc>
                  <a:txBody>
                    <a:bodyPr/>
                    <a:lstStyle/>
                    <a:p>
                      <a:pPr algn="ctr"/>
                      <a:r>
                        <a:rPr lang="en-US" dirty="0" smtClean="0">
                          <a:latin typeface="+mj-lt"/>
                        </a:rPr>
                        <a:t>Transaction Currency</a:t>
                      </a:r>
                      <a:endParaRPr lang="en-US" dirty="0">
                        <a:latin typeface="+mj-lt"/>
                      </a:endParaRPr>
                    </a:p>
                  </a:txBody>
                  <a:tcPr/>
                </a:tc>
                <a:tc>
                  <a:txBody>
                    <a:bodyPr/>
                    <a:lstStyle/>
                    <a:p>
                      <a:pPr algn="ctr"/>
                      <a:r>
                        <a:rPr lang="en-US" dirty="0" smtClean="0">
                          <a:latin typeface="+mj-lt"/>
                        </a:rPr>
                        <a:t>Interest Rate</a:t>
                      </a:r>
                      <a:endParaRPr lang="en-US" dirty="0">
                        <a:latin typeface="+mj-lt"/>
                      </a:endParaRPr>
                    </a:p>
                  </a:txBody>
                  <a:tcPr/>
                </a:tc>
                <a:extLst>
                  <a:ext uri="{0D108BD9-81ED-4DB2-BD59-A6C34878D82A}">
                    <a16:rowId xmlns:a16="http://schemas.microsoft.com/office/drawing/2014/main" xmlns="" val="1422421434"/>
                  </a:ext>
                </a:extLst>
              </a:tr>
              <a:tr h="796493">
                <a:tc>
                  <a:txBody>
                    <a:bodyPr/>
                    <a:lstStyle/>
                    <a:p>
                      <a:r>
                        <a:rPr lang="en-US" dirty="0" smtClean="0">
                          <a:latin typeface="+mj-lt"/>
                        </a:rPr>
                        <a:t>International</a:t>
                      </a:r>
                      <a:r>
                        <a:rPr lang="en-US" baseline="0" dirty="0" smtClean="0">
                          <a:latin typeface="+mj-lt"/>
                        </a:rPr>
                        <a:t> transaction is denominated in </a:t>
                      </a:r>
                      <a:r>
                        <a:rPr lang="en-US" dirty="0" err="1" smtClean="0">
                          <a:latin typeface="+mj-lt"/>
                        </a:rPr>
                        <a:t>indian</a:t>
                      </a:r>
                      <a:r>
                        <a:rPr lang="en-US" dirty="0" smtClean="0">
                          <a:latin typeface="+mj-lt"/>
                        </a:rPr>
                        <a:t> currency</a:t>
                      </a:r>
                      <a:endParaRPr lang="en-US" dirty="0">
                        <a:latin typeface="+mj-lt"/>
                      </a:endParaRPr>
                    </a:p>
                  </a:txBody>
                  <a:tcPr/>
                </a:tc>
                <a:tc>
                  <a:txBody>
                    <a:bodyPr/>
                    <a:lstStyle/>
                    <a:p>
                      <a:r>
                        <a:rPr lang="en-US" dirty="0" smtClean="0">
                          <a:latin typeface="+mj-lt"/>
                        </a:rPr>
                        <a:t>MCLR of SBI as on 1</a:t>
                      </a:r>
                      <a:r>
                        <a:rPr lang="en-US" baseline="30000" dirty="0" smtClean="0">
                          <a:latin typeface="+mj-lt"/>
                        </a:rPr>
                        <a:t>st</a:t>
                      </a:r>
                      <a:r>
                        <a:rPr lang="en-US" dirty="0" smtClean="0">
                          <a:latin typeface="+mj-lt"/>
                        </a:rPr>
                        <a:t> day of relevant previous year + 3.25%</a:t>
                      </a:r>
                      <a:endParaRPr lang="en-US" dirty="0">
                        <a:latin typeface="+mj-lt"/>
                      </a:endParaRPr>
                    </a:p>
                  </a:txBody>
                  <a:tcPr/>
                </a:tc>
                <a:extLst>
                  <a:ext uri="{0D108BD9-81ED-4DB2-BD59-A6C34878D82A}">
                    <a16:rowId xmlns:a16="http://schemas.microsoft.com/office/drawing/2014/main" xmlns="" val="949626665"/>
                  </a:ext>
                </a:extLst>
              </a:tr>
              <a:tr h="370840">
                <a:tc>
                  <a:txBody>
                    <a:bodyPr/>
                    <a:lstStyle/>
                    <a:p>
                      <a:r>
                        <a:rPr lang="en-US" sz="1800" kern="1200" dirty="0" smtClean="0">
                          <a:solidFill>
                            <a:schemeClr val="dk1"/>
                          </a:solidFill>
                          <a:latin typeface="+mj-lt"/>
                          <a:ea typeface="+mn-ea"/>
                          <a:cs typeface="+mn-cs"/>
                        </a:rPr>
                        <a:t>International</a:t>
                      </a:r>
                      <a:r>
                        <a:rPr lang="en-US" sz="1800" kern="1200" baseline="0" dirty="0" smtClean="0">
                          <a:solidFill>
                            <a:schemeClr val="dk1"/>
                          </a:solidFill>
                          <a:latin typeface="+mj-lt"/>
                          <a:ea typeface="+mn-ea"/>
                          <a:cs typeface="+mn-cs"/>
                        </a:rPr>
                        <a:t> transaction is denominated in </a:t>
                      </a:r>
                      <a:r>
                        <a:rPr lang="en-US" dirty="0" smtClean="0">
                          <a:latin typeface="+mj-lt"/>
                        </a:rPr>
                        <a:t>foreign currency</a:t>
                      </a:r>
                      <a:endParaRPr lang="en-US" dirty="0">
                        <a:latin typeface="+mj-lt"/>
                      </a:endParaRPr>
                    </a:p>
                  </a:txBody>
                  <a:tcPr/>
                </a:tc>
                <a:tc>
                  <a:txBody>
                    <a:bodyPr/>
                    <a:lstStyle/>
                    <a:p>
                      <a:r>
                        <a:rPr lang="en-US" dirty="0" smtClean="0">
                          <a:latin typeface="+mj-lt"/>
                        </a:rPr>
                        <a:t>6 month LIBOR as on 30</a:t>
                      </a:r>
                      <a:r>
                        <a:rPr lang="en-US" baseline="30000" dirty="0" smtClean="0">
                          <a:latin typeface="+mj-lt"/>
                        </a:rPr>
                        <a:t>th</a:t>
                      </a:r>
                      <a:r>
                        <a:rPr lang="en-US" dirty="0" smtClean="0">
                          <a:latin typeface="+mj-lt"/>
                        </a:rPr>
                        <a:t> September of the relevant previous year + 3%</a:t>
                      </a:r>
                      <a:endParaRPr lang="en-US" dirty="0">
                        <a:latin typeface="+mj-lt"/>
                      </a:endParaRPr>
                    </a:p>
                  </a:txBody>
                  <a:tcPr/>
                </a:tc>
                <a:extLst>
                  <a:ext uri="{0D108BD9-81ED-4DB2-BD59-A6C34878D82A}">
                    <a16:rowId xmlns:a16="http://schemas.microsoft.com/office/drawing/2014/main" xmlns="" val="2059648362"/>
                  </a:ext>
                </a:extLst>
              </a:tr>
            </a:tbl>
          </a:graphicData>
        </a:graphic>
      </p:graphicFrame>
    </p:spTree>
    <p:extLst>
      <p:ext uri="{BB962C8B-B14F-4D97-AF65-F5344CB8AC3E}">
        <p14:creationId xmlns:p14="http://schemas.microsoft.com/office/powerpoint/2010/main" xmlns="" val="21100310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smtClean="0">
                <a:solidFill>
                  <a:srgbClr val="F5851F"/>
                </a:solidFill>
                <a:latin typeface="Century Gothic"/>
              </a:rPr>
              <a:t>Changes </a:t>
            </a:r>
            <a:r>
              <a:rPr lang="en-IN" sz="2200" dirty="0">
                <a:solidFill>
                  <a:srgbClr val="F5851F"/>
                </a:solidFill>
                <a:latin typeface="Century Gothic"/>
              </a:rPr>
              <a:t>in </a:t>
            </a:r>
            <a:r>
              <a:rPr lang="en-IN" sz="2200" dirty="0" smtClean="0">
                <a:solidFill>
                  <a:srgbClr val="F5851F"/>
                </a:solidFill>
                <a:latin typeface="Century Gothic"/>
              </a:rPr>
              <a:t>disclosures of </a:t>
            </a:r>
            <a:r>
              <a:rPr lang="en-IN" sz="2200" dirty="0">
                <a:solidFill>
                  <a:srgbClr val="F5851F"/>
                </a:solidFill>
                <a:latin typeface="Century Gothic"/>
              </a:rPr>
              <a:t>Form </a:t>
            </a:r>
            <a:r>
              <a:rPr lang="en-IN" sz="2200" dirty="0" smtClean="0">
                <a:solidFill>
                  <a:srgbClr val="F5851F"/>
                </a:solidFill>
                <a:latin typeface="Century Gothic"/>
              </a:rPr>
              <a:t>No. 3CD</a:t>
            </a:r>
            <a:endParaRPr lang="en-US" sz="2200" dirty="0">
              <a:solidFill>
                <a:srgbClr val="F5851F"/>
              </a:solidFill>
              <a:latin typeface="Century Gothic"/>
            </a:endParaRPr>
          </a:p>
        </p:txBody>
      </p:sp>
      <p:sp>
        <p:nvSpPr>
          <p:cNvPr id="7" name="TextBox 6"/>
          <p:cNvSpPr txBox="1"/>
          <p:nvPr/>
        </p:nvSpPr>
        <p:spPr>
          <a:xfrm>
            <a:off x="488504" y="1014983"/>
            <a:ext cx="8856984" cy="5416868"/>
          </a:xfrm>
          <a:prstGeom prst="rect">
            <a:avLst/>
          </a:prstGeom>
          <a:noFill/>
        </p:spPr>
        <p:txBody>
          <a:bodyPr wrap="square" rtlCol="0">
            <a:spAutoFit/>
          </a:bodyPr>
          <a:lstStyle/>
          <a:p>
            <a:pPr marL="0" lvl="1" algn="just"/>
            <a:r>
              <a:rPr lang="en-IN" b="1" dirty="0" smtClean="0">
                <a:latin typeface="+mj-lt"/>
              </a:rPr>
              <a:t>The </a:t>
            </a:r>
            <a:r>
              <a:rPr lang="en-IN" b="1" dirty="0">
                <a:latin typeface="+mj-lt"/>
              </a:rPr>
              <a:t>scope and effect of section 44AB were explained by the CBDT in circular No. 387, dated 6th July, 1984 [(1985) 152 ITR St. 11] in para 17. The objective stated in para 17.2 in this regards is noteworthy and same is reproduced hereunder</a:t>
            </a:r>
            <a:r>
              <a:rPr lang="en-IN" b="1" dirty="0" smtClean="0">
                <a:latin typeface="+mj-lt"/>
              </a:rPr>
              <a:t>─</a:t>
            </a:r>
          </a:p>
          <a:p>
            <a:pPr marL="0" lvl="1" algn="just"/>
            <a:endParaRPr lang="en-IN" dirty="0">
              <a:latin typeface="+mj-lt"/>
            </a:endParaRPr>
          </a:p>
          <a:p>
            <a:pPr marL="0" lvl="1" algn="just"/>
            <a:r>
              <a:rPr lang="en-IN" sz="2000" i="1" dirty="0">
                <a:latin typeface="+mj-lt"/>
              </a:rPr>
              <a:t>“17.2 A proper audit for tax purposes would ensure that the books of accounts and other records are properly maintained, that they faithfully reflect the income of the taxpayer and claims of deduction are correctly made by him. Such audit would also help in checking fraudulent practices. It can also facilitate the administration of tax laws by a proper presentation of the accounts before the tax authorities and considerably saving the time of assessing officers in carrying out routine verifications, like checking correctness of totals and verifying whether purchases and sales are properly vouched or not. The time of the assessing officers thus saved could be utilised for attending to more important investigational aspects of a case.”</a:t>
            </a:r>
          </a:p>
          <a:p>
            <a:pPr marL="0" lvl="1" algn="just">
              <a:lnSpc>
                <a:spcPct val="200000"/>
              </a:lnSpc>
            </a:pP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875096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052736"/>
            <a:ext cx="8856984" cy="5632311"/>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IN" dirty="0">
                <a:latin typeface="+mj-lt"/>
              </a:rPr>
              <a:t>The tax auditor will have to enquire whether any of the events mentioned in Section 92CE have resulted into primary adjustments during the year.</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The tax auditor will need to satisfy that all the conditions relating to recognition of the difference between arm’s length price determined in primary adjustment and price at which international transaction has actually taken place is duly recognised in the books of accounts. </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The tax auditor will have to satisfy himself of fulfilment of the conditions laid down in section 92CE and obtain necessary documentation in respect of the same.</a:t>
            </a:r>
            <a:endParaRPr lang="en-US" dirty="0">
              <a:latin typeface="+mj-lt"/>
            </a:endParaRPr>
          </a:p>
          <a:p>
            <a:pPr algn="just">
              <a:lnSpc>
                <a:spcPct val="150000"/>
              </a:lnSpc>
            </a:pPr>
            <a:endParaRPr lang="en-IN"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2560833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052736"/>
            <a:ext cx="8856984" cy="5632311"/>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0988" lvl="1" indent="-280988" algn="just">
              <a:lnSpc>
                <a:spcPct val="150000"/>
              </a:lnSpc>
              <a:buFont typeface="Wingdings" panose="05000000000000000000" pitchFamily="2" charset="2"/>
              <a:buChar char="§"/>
            </a:pPr>
            <a:r>
              <a:rPr lang="en-IN" dirty="0" smtClean="0">
                <a:latin typeface="+mj-lt"/>
              </a:rPr>
              <a:t>Threshold </a:t>
            </a:r>
            <a:r>
              <a:rPr lang="en-IN" dirty="0">
                <a:latin typeface="+mj-lt"/>
              </a:rPr>
              <a:t>of </a:t>
            </a:r>
            <a:r>
              <a:rPr lang="en-IN" dirty="0" smtClean="0">
                <a:latin typeface="+mj-lt"/>
              </a:rPr>
              <a:t>Rs.1 </a:t>
            </a:r>
            <a:r>
              <a:rPr lang="en-IN" dirty="0">
                <a:latin typeface="+mj-lt"/>
              </a:rPr>
              <a:t>crore is qua each international transaction or aggregate of all international transactions</a:t>
            </a:r>
            <a:r>
              <a:rPr lang="en-IN" dirty="0" smtClean="0">
                <a:latin typeface="+mj-lt"/>
              </a:rPr>
              <a:t>?</a:t>
            </a:r>
          </a:p>
          <a:p>
            <a:pPr marL="280988" lvl="1" indent="-280988" algn="just">
              <a:lnSpc>
                <a:spcPct val="150000"/>
              </a:lnSpc>
              <a:buFont typeface="Wingdings" panose="05000000000000000000" pitchFamily="2" charset="2"/>
              <a:buChar char="§"/>
            </a:pPr>
            <a:endParaRPr lang="en-IN" sz="1600" dirty="0" smtClean="0">
              <a:latin typeface="+mj-lt"/>
            </a:endParaRPr>
          </a:p>
          <a:p>
            <a:pPr marL="280988" lvl="1" indent="-280988" algn="just">
              <a:lnSpc>
                <a:spcPct val="150000"/>
              </a:lnSpc>
              <a:buFont typeface="Wingdings" panose="05000000000000000000" pitchFamily="2" charset="2"/>
              <a:buChar char="§"/>
            </a:pPr>
            <a:r>
              <a:rPr lang="en-IN" dirty="0" smtClean="0">
                <a:latin typeface="+mj-lt"/>
              </a:rPr>
              <a:t>Impact on MAT?</a:t>
            </a:r>
          </a:p>
          <a:p>
            <a:pPr marL="285750" indent="-285750" algn="just">
              <a:lnSpc>
                <a:spcPct val="150000"/>
              </a:lnSpc>
              <a:buFont typeface="Wingdings" panose="05000000000000000000" pitchFamily="2" charset="2"/>
              <a:buChar char="§"/>
            </a:pPr>
            <a:endParaRPr lang="en-IN" sz="16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Will Section 2(22)(e) be triggered?</a:t>
            </a:r>
            <a:endParaRPr lang="en-IN" dirty="0">
              <a:latin typeface="+mj-lt"/>
            </a:endParaRPr>
          </a:p>
          <a:p>
            <a:pPr marL="285750" indent="-285750" algn="just">
              <a:lnSpc>
                <a:spcPct val="150000"/>
              </a:lnSpc>
              <a:buFont typeface="Wingdings" panose="05000000000000000000" pitchFamily="2" charset="2"/>
              <a:buChar char="§"/>
            </a:pPr>
            <a:endParaRPr lang="en-IN" sz="16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Does such adjustment lead to violation of FEMA provisions?</a:t>
            </a:r>
            <a:endParaRPr lang="en-IN" dirty="0">
              <a:latin typeface="+mj-lt"/>
            </a:endParaRPr>
          </a:p>
          <a:p>
            <a:pPr marL="285750" indent="-285750" algn="just">
              <a:lnSpc>
                <a:spcPct val="150000"/>
              </a:lnSpc>
              <a:buFont typeface="Wingdings" panose="05000000000000000000" pitchFamily="2" charset="2"/>
              <a:buChar char="§"/>
            </a:pPr>
            <a:endParaRPr lang="en-IN" sz="16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Does </a:t>
            </a:r>
            <a:r>
              <a:rPr lang="en-IN" dirty="0">
                <a:latin typeface="+mj-lt"/>
              </a:rPr>
              <a:t>such adjustment lead to violation of </a:t>
            </a:r>
            <a:r>
              <a:rPr lang="en-IN" dirty="0" smtClean="0">
                <a:latin typeface="+mj-lt"/>
              </a:rPr>
              <a:t>provisions laid down in Companies Act 2013?</a:t>
            </a:r>
            <a:endParaRPr lang="en-IN" dirty="0">
              <a:latin typeface="+mj-lt"/>
            </a:endParaRPr>
          </a:p>
          <a:p>
            <a:pPr algn="just">
              <a:lnSpc>
                <a:spcPct val="150000"/>
              </a:lnSpc>
            </a:pPr>
            <a:endParaRPr lang="en-IN"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1089951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30A: Transfer pricing</a:t>
            </a:r>
            <a:endParaRPr lang="en-US" sz="2200" dirty="0">
              <a:solidFill>
                <a:srgbClr val="F5851F"/>
              </a:solidFill>
              <a:latin typeface="Century Gothic"/>
            </a:endParaRPr>
          </a:p>
        </p:txBody>
      </p:sp>
      <p:sp>
        <p:nvSpPr>
          <p:cNvPr id="7" name="TextBox 6"/>
          <p:cNvSpPr txBox="1"/>
          <p:nvPr/>
        </p:nvSpPr>
        <p:spPr>
          <a:xfrm>
            <a:off x="488504" y="1139633"/>
            <a:ext cx="8856984" cy="5078313"/>
          </a:xfrm>
          <a:prstGeom prst="rect">
            <a:avLst/>
          </a:prstGeom>
          <a:noFill/>
        </p:spPr>
        <p:txBody>
          <a:bodyPr wrap="square" rtlCol="0">
            <a:spAutoFit/>
          </a:bodyPr>
          <a:lstStyle/>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marL="285750" indent="-285750" algn="just">
              <a:lnSpc>
                <a:spcPct val="150000"/>
              </a:lnSpc>
              <a:buFont typeface="Wingdings" panose="05000000000000000000" pitchFamily="2" charset="2"/>
              <a:buChar char="§"/>
            </a:pPr>
            <a:r>
              <a:rPr lang="en-IN" dirty="0">
                <a:latin typeface="+mj-lt"/>
              </a:rPr>
              <a:t>If any primary adjustment to the transfer price has been made as per section 92CE(1) of the Act, then provide </a:t>
            </a:r>
          </a:p>
          <a:p>
            <a:pPr marL="742950" lvl="1" indent="-285750" algn="just">
              <a:lnSpc>
                <a:spcPct val="150000"/>
              </a:lnSpc>
              <a:buFont typeface="Wingdings" panose="05000000000000000000" pitchFamily="2" charset="2"/>
              <a:buChar char="§"/>
            </a:pPr>
            <a:r>
              <a:rPr lang="en-IN" dirty="0">
                <a:latin typeface="+mj-lt"/>
              </a:rPr>
              <a:t>Sub clause under which </a:t>
            </a:r>
            <a:r>
              <a:rPr lang="en-IN" dirty="0" smtClean="0">
                <a:latin typeface="+mj-lt"/>
              </a:rPr>
              <a:t>primary adjustment </a:t>
            </a:r>
            <a:r>
              <a:rPr lang="en-IN" dirty="0">
                <a:latin typeface="+mj-lt"/>
              </a:rPr>
              <a:t>has been made </a:t>
            </a:r>
          </a:p>
          <a:p>
            <a:pPr marL="742950" lvl="1" indent="-285750" algn="just">
              <a:lnSpc>
                <a:spcPct val="150000"/>
              </a:lnSpc>
              <a:buFont typeface="Wingdings" panose="05000000000000000000" pitchFamily="2" charset="2"/>
              <a:buChar char="§"/>
            </a:pPr>
            <a:r>
              <a:rPr lang="en-IN" dirty="0">
                <a:latin typeface="+mj-lt"/>
              </a:rPr>
              <a:t>Amount of </a:t>
            </a:r>
            <a:r>
              <a:rPr lang="en-IN" dirty="0" smtClean="0">
                <a:latin typeface="+mj-lt"/>
              </a:rPr>
              <a:t>primary adjustment</a:t>
            </a:r>
            <a:endParaRPr lang="en-IN" dirty="0">
              <a:latin typeface="+mj-lt"/>
            </a:endParaRPr>
          </a:p>
          <a:p>
            <a:pPr marL="0" lvl="1" algn="just">
              <a:lnSpc>
                <a:spcPct val="150000"/>
              </a:lnSpc>
            </a:pPr>
            <a:endParaRPr lang="en-US" i="1" dirty="0" smtClean="0">
              <a:latin typeface="+mj-lt"/>
            </a:endParaRPr>
          </a:p>
          <a:p>
            <a:pPr marL="285750" indent="-285750" algn="just">
              <a:lnSpc>
                <a:spcPct val="150000"/>
              </a:lnSpc>
              <a:buFont typeface="Wingdings" panose="05000000000000000000" pitchFamily="2" charset="2"/>
              <a:buChar char="§"/>
            </a:pPr>
            <a:r>
              <a:rPr lang="en-IN" dirty="0">
                <a:latin typeface="+mj-lt"/>
              </a:rPr>
              <a:t>Whether excess money available with the associated enterprise is required to be repatriated to India as per the provisions of section 92CE(2) </a:t>
            </a:r>
          </a:p>
          <a:p>
            <a:pPr marL="742950" lvl="1" indent="-285750" algn="just">
              <a:lnSpc>
                <a:spcPct val="150000"/>
              </a:lnSpc>
              <a:buFont typeface="Wingdings" panose="05000000000000000000" pitchFamily="2" charset="2"/>
              <a:buChar char="§"/>
            </a:pPr>
            <a:r>
              <a:rPr lang="en-IN" dirty="0" smtClean="0">
                <a:latin typeface="+mj-lt"/>
              </a:rPr>
              <a:t>If yes</a:t>
            </a:r>
            <a:r>
              <a:rPr lang="en-IN" dirty="0">
                <a:latin typeface="+mj-lt"/>
              </a:rPr>
              <a:t>, whether the excess money has been repatriated within the prescribed time </a:t>
            </a:r>
          </a:p>
          <a:p>
            <a:pPr marL="742950" lvl="1" indent="-285750" algn="just">
              <a:lnSpc>
                <a:spcPct val="150000"/>
              </a:lnSpc>
              <a:buFont typeface="Wingdings" panose="05000000000000000000" pitchFamily="2" charset="2"/>
              <a:buChar char="§"/>
            </a:pPr>
            <a:r>
              <a:rPr lang="en-IN" dirty="0" smtClean="0">
                <a:latin typeface="+mj-lt"/>
              </a:rPr>
              <a:t>If no</a:t>
            </a:r>
            <a:r>
              <a:rPr lang="en-IN" dirty="0">
                <a:latin typeface="+mj-lt"/>
              </a:rPr>
              <a:t>, amount of imputed interest income on such excess money which has not been repatriated within the prescribed </a:t>
            </a:r>
            <a:r>
              <a:rPr lang="en-IN" dirty="0" smtClean="0">
                <a:latin typeface="+mj-lt"/>
              </a:rPr>
              <a:t>time</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8001022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39633"/>
            <a:ext cx="8856984" cy="5078313"/>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Section 94B restricts deduction of expense to an Indian Company or a permanent establishment of a foreign company in India in respect of expenditure by way of interest or of similar nature </a:t>
            </a:r>
            <a:r>
              <a:rPr lang="en-IN" dirty="0" smtClean="0">
                <a:latin typeface="+mj-lt"/>
              </a:rPr>
              <a:t>deductible under PGBP on </a:t>
            </a:r>
            <a:r>
              <a:rPr lang="en-IN" dirty="0">
                <a:latin typeface="+mj-lt"/>
              </a:rPr>
              <a:t>debt issued by a non-resident associated enterprise or on debt issued by non-associated lender </a:t>
            </a:r>
            <a:r>
              <a:rPr lang="en-IN" dirty="0" smtClean="0">
                <a:latin typeface="+mj-lt"/>
              </a:rPr>
              <a:t>where </a:t>
            </a:r>
            <a:r>
              <a:rPr lang="en-IN" dirty="0">
                <a:latin typeface="+mj-lt"/>
              </a:rPr>
              <a:t>such associated enterprise has provided implicit or explicit guarantee</a:t>
            </a:r>
            <a:r>
              <a:rPr lang="en-IN" dirty="0" smtClean="0">
                <a:latin typeface="+mj-lt"/>
              </a:rPr>
              <a:t>.</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This section shall apply provided such payment exceeds Rupees One Crore in a previous year</a:t>
            </a:r>
            <a:r>
              <a:rPr lang="en-IN" dirty="0" smtClean="0">
                <a:latin typeface="+mj-lt"/>
              </a:rPr>
              <a:t>.</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2048553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39633"/>
            <a:ext cx="8856984" cy="3831818"/>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This section not apply to </a:t>
            </a:r>
            <a:r>
              <a:rPr lang="en-US" dirty="0">
                <a:latin typeface="+mj-lt"/>
              </a:rPr>
              <a:t> to an Indian company or a permanent establishment of a foreign company which is engaged in the business of banking or insurance.</a:t>
            </a:r>
            <a:endParaRPr lang="en-IN" dirty="0">
              <a:latin typeface="+mj-lt"/>
            </a:endParaRPr>
          </a:p>
          <a:p>
            <a:pPr marL="285750" indent="-285750" algn="just">
              <a:lnSpc>
                <a:spcPct val="150000"/>
              </a:lnSpc>
              <a:buFont typeface="Wingdings" panose="05000000000000000000" pitchFamily="2" charset="2"/>
              <a:buChar char="§"/>
            </a:pPr>
            <a:endParaRPr lang="en-IN"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Deduction </a:t>
            </a:r>
            <a:r>
              <a:rPr lang="en-IN" dirty="0">
                <a:latin typeface="+mj-lt"/>
              </a:rPr>
              <a:t>shall be lower of the following:</a:t>
            </a:r>
          </a:p>
          <a:p>
            <a:pPr marL="742950" lvl="1" indent="-285750" algn="just">
              <a:lnSpc>
                <a:spcPct val="150000"/>
              </a:lnSpc>
              <a:buFont typeface="Wingdings" panose="05000000000000000000" pitchFamily="2" charset="2"/>
              <a:buChar char="§"/>
            </a:pPr>
            <a:r>
              <a:rPr lang="en-IN" dirty="0">
                <a:latin typeface="+mj-lt"/>
              </a:rPr>
              <a:t>30% of earnings before interest, taxes, depreciation and amortisation (EBITDA) or</a:t>
            </a:r>
          </a:p>
          <a:p>
            <a:pPr marL="742950" lvl="1" indent="-285750" algn="just">
              <a:lnSpc>
                <a:spcPct val="150000"/>
              </a:lnSpc>
              <a:buFont typeface="Wingdings" panose="05000000000000000000" pitchFamily="2" charset="2"/>
              <a:buChar char="§"/>
            </a:pPr>
            <a:r>
              <a:rPr lang="en-IN" dirty="0">
                <a:latin typeface="+mj-lt"/>
              </a:rPr>
              <a:t>Actual interest paid/ payable</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6488610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39633"/>
            <a:ext cx="8856984" cy="4333174"/>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DEBT</a:t>
            </a:r>
            <a:r>
              <a:rPr lang="en-US" dirty="0" smtClean="0">
                <a:latin typeface="+mj-lt"/>
              </a:rPr>
              <a:t>: Means </a:t>
            </a:r>
            <a:r>
              <a:rPr lang="en-US" dirty="0">
                <a:latin typeface="+mj-lt"/>
              </a:rPr>
              <a:t>any </a:t>
            </a: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loan</a:t>
            </a:r>
          </a:p>
          <a:p>
            <a:pPr marL="742950" lvl="1" indent="-285750" algn="just">
              <a:lnSpc>
                <a:spcPct val="150000"/>
              </a:lnSpc>
              <a:buFont typeface="Wingdings" panose="05000000000000000000" pitchFamily="2" charset="2"/>
              <a:buChar char="§"/>
            </a:pPr>
            <a:r>
              <a:rPr lang="en-US" dirty="0" smtClean="0">
                <a:latin typeface="+mj-lt"/>
              </a:rPr>
              <a:t>financial instrument</a:t>
            </a:r>
          </a:p>
          <a:p>
            <a:pPr marL="742950" lvl="1" indent="-285750" algn="just">
              <a:lnSpc>
                <a:spcPct val="150000"/>
              </a:lnSpc>
              <a:buFont typeface="Wingdings" panose="05000000000000000000" pitchFamily="2" charset="2"/>
              <a:buChar char="§"/>
            </a:pPr>
            <a:r>
              <a:rPr lang="en-US" dirty="0" smtClean="0">
                <a:latin typeface="+mj-lt"/>
              </a:rPr>
              <a:t>finance lease</a:t>
            </a:r>
          </a:p>
          <a:p>
            <a:pPr marL="742950" lvl="1" indent="-285750" algn="just">
              <a:lnSpc>
                <a:spcPct val="150000"/>
              </a:lnSpc>
              <a:buFont typeface="Wingdings" panose="05000000000000000000" pitchFamily="2" charset="2"/>
              <a:buChar char="§"/>
            </a:pPr>
            <a:r>
              <a:rPr lang="en-US" dirty="0" smtClean="0">
                <a:latin typeface="+mj-lt"/>
              </a:rPr>
              <a:t>financial derivative</a:t>
            </a:r>
          </a:p>
          <a:p>
            <a:pPr marL="742950" lvl="1" indent="-285750" algn="just">
              <a:lnSpc>
                <a:spcPct val="150000"/>
              </a:lnSpc>
              <a:buFont typeface="Wingdings" panose="05000000000000000000" pitchFamily="2" charset="2"/>
              <a:buChar char="§"/>
            </a:pPr>
            <a:r>
              <a:rPr lang="en-US" dirty="0" smtClean="0">
                <a:latin typeface="+mj-lt"/>
              </a:rPr>
              <a:t>or </a:t>
            </a:r>
            <a:r>
              <a:rPr lang="en-US" dirty="0">
                <a:latin typeface="+mj-lt"/>
              </a:rPr>
              <a:t>any arrangement that gives rise to interest, discounts or other finance charges </a:t>
            </a:r>
            <a:r>
              <a:rPr lang="en-US" b="1" dirty="0" smtClean="0">
                <a:latin typeface="+mj-lt"/>
              </a:rPr>
              <a:t>that </a:t>
            </a:r>
            <a:r>
              <a:rPr lang="en-US" b="1" dirty="0">
                <a:latin typeface="+mj-lt"/>
              </a:rPr>
              <a:t>are deductible in the computation of income chargeable under the head "Profits and gains of business or profession</a:t>
            </a:r>
            <a:r>
              <a:rPr lang="en-US" b="1" dirty="0" smtClean="0">
                <a:latin typeface="+mj-lt"/>
              </a:rPr>
              <a:t>"</a:t>
            </a:r>
            <a:endParaRPr lang="en-IN" b="1" dirty="0">
              <a:latin typeface="+mj-lt"/>
            </a:endParaRPr>
          </a:p>
          <a:p>
            <a:pPr marL="285750" indent="-285750" algn="just">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116315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39633"/>
            <a:ext cx="8856984" cy="4385816"/>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GUARANTEE/ IMPLICIT/ EXPLICIT</a:t>
            </a:r>
            <a:r>
              <a:rPr lang="en-US" dirty="0" smtClean="0">
                <a:latin typeface="+mj-lt"/>
              </a:rPr>
              <a:t>: The same has not been defined and hence, needs to be interpreted based on The Indian Contract Act</a:t>
            </a:r>
          </a:p>
          <a:p>
            <a:pPr marL="285750" indent="-285750" algn="just">
              <a:lnSpc>
                <a:spcPct val="150000"/>
              </a:lnSpc>
              <a:buFont typeface="Wingdings" panose="05000000000000000000" pitchFamily="2" charset="2"/>
              <a:buChar char="§"/>
            </a:pPr>
            <a:endParaRPr lang="en-US" dirty="0">
              <a:latin typeface="+mj-lt"/>
            </a:endParaRPr>
          </a:p>
          <a:p>
            <a:pPr marL="285750" indent="-285750" algn="just">
              <a:lnSpc>
                <a:spcPct val="150000"/>
              </a:lnSpc>
              <a:buFont typeface="Wingdings" panose="05000000000000000000" pitchFamily="2" charset="2"/>
              <a:buChar char="§"/>
            </a:pPr>
            <a:r>
              <a:rPr lang="en-US" dirty="0" smtClean="0">
                <a:latin typeface="+mj-lt"/>
              </a:rPr>
              <a:t>Implicit Guarantee: </a:t>
            </a:r>
          </a:p>
          <a:p>
            <a:pPr marL="742950" lvl="1" indent="-285750" algn="just">
              <a:lnSpc>
                <a:spcPct val="150000"/>
              </a:lnSpc>
              <a:buFont typeface="Wingdings" panose="05000000000000000000" pitchFamily="2" charset="2"/>
              <a:buChar char="§"/>
            </a:pPr>
            <a:r>
              <a:rPr lang="en-US" dirty="0">
                <a:latin typeface="+mj-lt"/>
              </a:rPr>
              <a:t>Implied, </a:t>
            </a:r>
            <a:r>
              <a:rPr lang="en-US" dirty="0" smtClean="0">
                <a:latin typeface="+mj-lt"/>
              </a:rPr>
              <a:t>instead of being expressly </a:t>
            </a:r>
            <a:r>
              <a:rPr lang="en-US" dirty="0">
                <a:latin typeface="+mj-lt"/>
              </a:rPr>
              <a:t>stated</a:t>
            </a:r>
          </a:p>
          <a:p>
            <a:pPr marL="742950" lvl="1" indent="-285750" algn="just">
              <a:lnSpc>
                <a:spcPct val="150000"/>
              </a:lnSpc>
              <a:buFont typeface="Wingdings" panose="05000000000000000000" pitchFamily="2" charset="2"/>
              <a:buChar char="§"/>
            </a:pPr>
            <a:r>
              <a:rPr lang="en-US" dirty="0">
                <a:latin typeface="+mj-lt"/>
              </a:rPr>
              <a:t>Even though unexpressed</a:t>
            </a:r>
            <a:r>
              <a:rPr lang="en-US" dirty="0" smtClean="0">
                <a:latin typeface="+mj-lt"/>
              </a:rPr>
              <a:t>, it </a:t>
            </a:r>
            <a:r>
              <a:rPr lang="en-US" dirty="0">
                <a:latin typeface="+mj-lt"/>
              </a:rPr>
              <a:t>is capable of being recognized </a:t>
            </a:r>
          </a:p>
          <a:p>
            <a:pPr marL="285750" indent="-285750" algn="just">
              <a:lnSpc>
                <a:spcPct val="150000"/>
              </a:lnSpc>
              <a:buFont typeface="Wingdings" panose="05000000000000000000" pitchFamily="2" charset="2"/>
              <a:buChar char="§"/>
            </a:pPr>
            <a:endParaRPr lang="en-US" dirty="0" smtClean="0">
              <a:latin typeface="+mj-lt"/>
            </a:endParaRPr>
          </a:p>
          <a:p>
            <a:pPr marL="285750" indent="-285750" algn="just">
              <a:lnSpc>
                <a:spcPct val="150000"/>
              </a:lnSpc>
              <a:buFont typeface="Wingdings" panose="05000000000000000000" pitchFamily="2" charset="2"/>
              <a:buChar char="§"/>
            </a:pPr>
            <a:r>
              <a:rPr lang="en-US" dirty="0" smtClean="0">
                <a:latin typeface="+mj-lt"/>
              </a:rPr>
              <a:t>Explicit Guarantee:</a:t>
            </a:r>
          </a:p>
          <a:p>
            <a:pPr marL="742950" lvl="1" indent="-285750" algn="just">
              <a:lnSpc>
                <a:spcPct val="150000"/>
              </a:lnSpc>
              <a:buFont typeface="Wingdings" panose="05000000000000000000" pitchFamily="2" charset="2"/>
              <a:buChar char="§"/>
            </a:pPr>
            <a:r>
              <a:rPr lang="en-US" dirty="0" smtClean="0">
                <a:latin typeface="+mj-lt"/>
              </a:rPr>
              <a:t>It is clear and detailed leaving no room for ambiguity</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2000139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25899"/>
            <a:ext cx="8856984" cy="3970318"/>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INTEREST</a:t>
            </a:r>
            <a:r>
              <a:rPr lang="en-US" dirty="0" smtClean="0">
                <a:latin typeface="+mj-lt"/>
              </a:rPr>
              <a:t>: Means </a:t>
            </a:r>
            <a:r>
              <a:rPr lang="en-US" dirty="0">
                <a:latin typeface="+mj-lt"/>
              </a:rPr>
              <a:t>interest payable </a:t>
            </a:r>
            <a:r>
              <a:rPr lang="en-US" dirty="0" smtClean="0">
                <a:latin typeface="+mj-lt"/>
              </a:rPr>
              <a:t>in accordance with Section 2(28A) i.e. </a:t>
            </a:r>
            <a:r>
              <a:rPr lang="en-US" b="1" dirty="0" smtClean="0">
                <a:latin typeface="+mj-lt"/>
              </a:rPr>
              <a:t>interest payable</a:t>
            </a:r>
          </a:p>
          <a:p>
            <a:pPr marL="742950" lvl="1" indent="-285750" algn="just">
              <a:lnSpc>
                <a:spcPct val="150000"/>
              </a:lnSpc>
              <a:buFont typeface="Wingdings" panose="05000000000000000000" pitchFamily="2" charset="2"/>
              <a:buChar char="§"/>
            </a:pPr>
            <a:r>
              <a:rPr lang="en-US" dirty="0" smtClean="0">
                <a:latin typeface="+mj-lt"/>
              </a:rPr>
              <a:t>in </a:t>
            </a:r>
            <a:r>
              <a:rPr lang="en-US" b="1" dirty="0">
                <a:latin typeface="+mj-lt"/>
              </a:rPr>
              <a:t>any manner </a:t>
            </a:r>
            <a:endParaRPr lang="en-US" b="1"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in </a:t>
            </a:r>
            <a:r>
              <a:rPr lang="en-US" dirty="0">
                <a:latin typeface="+mj-lt"/>
              </a:rPr>
              <a:t>respect of </a:t>
            </a:r>
            <a:r>
              <a:rPr lang="en-US" b="1" dirty="0">
                <a:latin typeface="+mj-lt"/>
              </a:rPr>
              <a:t>any moneys borrowed or debt incurred </a:t>
            </a:r>
            <a:r>
              <a:rPr lang="en-US" dirty="0">
                <a:latin typeface="+mj-lt"/>
              </a:rPr>
              <a:t>(including a deposit, claim or other similar right or obligation) </a:t>
            </a: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and </a:t>
            </a:r>
            <a:r>
              <a:rPr lang="en-US" dirty="0">
                <a:latin typeface="+mj-lt"/>
              </a:rPr>
              <a:t>includes </a:t>
            </a:r>
            <a:r>
              <a:rPr lang="en-US" b="1" dirty="0">
                <a:latin typeface="+mj-lt"/>
              </a:rPr>
              <a:t>any service fee or other charge </a:t>
            </a:r>
            <a:r>
              <a:rPr lang="en-US" dirty="0">
                <a:latin typeface="+mj-lt"/>
              </a:rPr>
              <a:t>in respect of the moneys borrowed or debt incurred or in respect of any credit facility which has not been </a:t>
            </a:r>
            <a:r>
              <a:rPr lang="en-US" dirty="0" err="1">
                <a:latin typeface="+mj-lt"/>
              </a:rPr>
              <a:t>utilised</a:t>
            </a:r>
            <a:r>
              <a:rPr lang="en-US" dirty="0">
                <a:latin typeface="+mj-lt"/>
              </a:rPr>
              <a:t> </a:t>
            </a: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4288240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25899"/>
            <a:ext cx="8856984" cy="4801314"/>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Of similar nature?</a:t>
            </a:r>
            <a:endParaRPr lang="en-US" dirty="0" smtClean="0">
              <a:latin typeface="+mj-lt"/>
            </a:endParaRPr>
          </a:p>
          <a:p>
            <a:pPr lvl="1" algn="just">
              <a:lnSpc>
                <a:spcPct val="150000"/>
              </a:lnSpc>
            </a:pPr>
            <a:r>
              <a:rPr lang="en-US" dirty="0" smtClean="0">
                <a:latin typeface="+mj-lt"/>
              </a:rPr>
              <a:t>The same has not been defined and hence the coverage of such expenditure to be considered in calculating the limit of </a:t>
            </a:r>
            <a:r>
              <a:rPr lang="en-US" dirty="0" err="1" smtClean="0">
                <a:latin typeface="+mj-lt"/>
              </a:rPr>
              <a:t>Rs</a:t>
            </a:r>
            <a:r>
              <a:rPr lang="en-US" dirty="0" smtClean="0">
                <a:latin typeface="+mj-lt"/>
              </a:rPr>
              <a:t>. 1 crore is wide.</a:t>
            </a:r>
          </a:p>
          <a:p>
            <a:pPr marL="742950" lvl="1" indent="-285750" algn="just">
              <a:lnSpc>
                <a:spcPct val="150000"/>
              </a:lnSpc>
              <a:buFont typeface="Wingdings" panose="05000000000000000000" pitchFamily="2" charset="2"/>
              <a:buChar char="§"/>
            </a:pPr>
            <a:endParaRPr lang="en-US" dirty="0" smtClean="0">
              <a:latin typeface="+mj-lt"/>
            </a:endParaRPr>
          </a:p>
          <a:p>
            <a:pPr marL="280988" lvl="1" indent="-280988" algn="just">
              <a:lnSpc>
                <a:spcPct val="150000"/>
              </a:lnSpc>
              <a:buFont typeface="Wingdings" panose="05000000000000000000" pitchFamily="2" charset="2"/>
              <a:buChar char="§"/>
            </a:pPr>
            <a:r>
              <a:rPr lang="en-US" dirty="0" smtClean="0">
                <a:latin typeface="+mj-lt"/>
              </a:rPr>
              <a:t>Will these expenditures be covered within the purview of such similar nature?</a:t>
            </a:r>
          </a:p>
          <a:p>
            <a:pPr marL="738188" lvl="2" indent="-280988" algn="just">
              <a:lnSpc>
                <a:spcPct val="150000"/>
              </a:lnSpc>
              <a:buFont typeface="Wingdings" panose="05000000000000000000" pitchFamily="2" charset="2"/>
              <a:buChar char="§"/>
            </a:pPr>
            <a:r>
              <a:rPr lang="en-US" dirty="0" smtClean="0">
                <a:latin typeface="+mj-lt"/>
              </a:rPr>
              <a:t>Commitment charges </a:t>
            </a:r>
          </a:p>
          <a:p>
            <a:pPr marL="738188" lvl="2" indent="-280988" algn="just">
              <a:lnSpc>
                <a:spcPct val="150000"/>
              </a:lnSpc>
              <a:buFont typeface="Wingdings" panose="05000000000000000000" pitchFamily="2" charset="2"/>
              <a:buChar char="§"/>
            </a:pPr>
            <a:r>
              <a:rPr lang="en-US" dirty="0" smtClean="0">
                <a:latin typeface="+mj-lt"/>
              </a:rPr>
              <a:t>Processing charges</a:t>
            </a:r>
          </a:p>
          <a:p>
            <a:pPr marL="738188" lvl="2" indent="-280988" algn="just">
              <a:lnSpc>
                <a:spcPct val="150000"/>
              </a:lnSpc>
              <a:buFont typeface="Wingdings" panose="05000000000000000000" pitchFamily="2" charset="2"/>
              <a:buChar char="§"/>
            </a:pPr>
            <a:r>
              <a:rPr lang="en-US" dirty="0" smtClean="0">
                <a:latin typeface="+mj-lt"/>
              </a:rPr>
              <a:t>Corporate guarantee fee </a:t>
            </a:r>
          </a:p>
          <a:p>
            <a:pPr marL="738188" lvl="2" indent="-280988" algn="just">
              <a:lnSpc>
                <a:spcPct val="150000"/>
              </a:lnSpc>
              <a:buFont typeface="Wingdings" panose="05000000000000000000" pitchFamily="2" charset="2"/>
              <a:buChar char="§"/>
            </a:pPr>
            <a:r>
              <a:rPr lang="en-US" dirty="0" smtClean="0">
                <a:latin typeface="+mj-lt"/>
              </a:rPr>
              <a:t>Bill discounting charges</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9884759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25899"/>
            <a:ext cx="8856984" cy="5216813"/>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EBITDA?</a:t>
            </a:r>
          </a:p>
          <a:p>
            <a:pPr marL="742950" lvl="1" indent="-285750" algn="just">
              <a:lnSpc>
                <a:spcPct val="150000"/>
              </a:lnSpc>
              <a:buFont typeface="Wingdings" panose="05000000000000000000" pitchFamily="2" charset="2"/>
              <a:buChar char="§"/>
            </a:pPr>
            <a:r>
              <a:rPr lang="en-US" dirty="0" smtClean="0">
                <a:latin typeface="+mj-lt"/>
              </a:rPr>
              <a:t>The same has not been defined and hence EBITDA should be considered as per normal parlance </a:t>
            </a:r>
          </a:p>
          <a:p>
            <a:pPr marL="742950" lvl="1" indent="-285750" algn="just">
              <a:lnSpc>
                <a:spcPct val="150000"/>
              </a:lnSpc>
              <a:buFont typeface="Wingdings" panose="05000000000000000000" pitchFamily="2" charset="2"/>
              <a:buChar char="§"/>
            </a:pP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EBITDA as per BOAs</a:t>
            </a:r>
          </a:p>
          <a:p>
            <a:pPr marL="742950" lvl="1" indent="-285750" algn="just">
              <a:lnSpc>
                <a:spcPct val="150000"/>
              </a:lnSpc>
              <a:buFont typeface="Wingdings" panose="05000000000000000000" pitchFamily="2" charset="2"/>
              <a:buChar char="§"/>
            </a:pP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Issue may arise in case in computation of EBITDA as per </a:t>
            </a:r>
            <a:r>
              <a:rPr lang="en-US" dirty="0" err="1" smtClean="0">
                <a:latin typeface="+mj-lt"/>
              </a:rPr>
              <a:t>IndAS</a:t>
            </a:r>
            <a:r>
              <a:rPr lang="en-US" dirty="0" smtClean="0">
                <a:latin typeface="+mj-lt"/>
              </a:rPr>
              <a:t> and Accounting Standards (example: In </a:t>
            </a:r>
            <a:r>
              <a:rPr lang="en-US" dirty="0" err="1" smtClean="0">
                <a:latin typeface="+mj-lt"/>
              </a:rPr>
              <a:t>IndAS</a:t>
            </a:r>
            <a:r>
              <a:rPr lang="en-US" dirty="0" smtClean="0">
                <a:latin typeface="+mj-lt"/>
              </a:rPr>
              <a:t> one has to consider effective interest)</a:t>
            </a:r>
          </a:p>
          <a:p>
            <a:pPr marL="742950" lvl="1" indent="-285750" algn="just">
              <a:lnSpc>
                <a:spcPct val="150000"/>
              </a:lnSpc>
              <a:buFont typeface="Wingdings" panose="05000000000000000000" pitchFamily="2" charset="2"/>
              <a:buChar char="§"/>
            </a:pPr>
            <a:endParaRPr lang="en-US" dirty="0" smtClean="0">
              <a:latin typeface="+mj-lt"/>
            </a:endParaRPr>
          </a:p>
          <a:p>
            <a:pPr marL="742950" lvl="1" indent="-285750" algn="just">
              <a:lnSpc>
                <a:spcPct val="150000"/>
              </a:lnSpc>
              <a:buFont typeface="Wingdings" panose="05000000000000000000" pitchFamily="2" charset="2"/>
              <a:buChar char="§"/>
            </a:pP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713527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smtClean="0">
                <a:solidFill>
                  <a:srgbClr val="F5851F"/>
                </a:solidFill>
                <a:latin typeface="Century Gothic"/>
              </a:rPr>
              <a:t>Changes </a:t>
            </a:r>
            <a:r>
              <a:rPr lang="en-IN" sz="2200" dirty="0">
                <a:solidFill>
                  <a:srgbClr val="F5851F"/>
                </a:solidFill>
                <a:latin typeface="Century Gothic"/>
              </a:rPr>
              <a:t>in </a:t>
            </a:r>
            <a:r>
              <a:rPr lang="en-IN" sz="2200" dirty="0" smtClean="0">
                <a:solidFill>
                  <a:srgbClr val="F5851F"/>
                </a:solidFill>
                <a:latin typeface="Century Gothic"/>
              </a:rPr>
              <a:t>disclosures of </a:t>
            </a:r>
            <a:r>
              <a:rPr lang="en-IN" sz="2200" dirty="0">
                <a:solidFill>
                  <a:srgbClr val="F5851F"/>
                </a:solidFill>
                <a:latin typeface="Century Gothic"/>
              </a:rPr>
              <a:t>Form </a:t>
            </a:r>
            <a:r>
              <a:rPr lang="en-IN" sz="2200" dirty="0" smtClean="0">
                <a:solidFill>
                  <a:srgbClr val="F5851F"/>
                </a:solidFill>
                <a:latin typeface="Century Gothic"/>
              </a:rPr>
              <a:t>No. 3CD</a:t>
            </a:r>
            <a:endParaRPr lang="en-US" sz="2200" dirty="0">
              <a:solidFill>
                <a:srgbClr val="F5851F"/>
              </a:solidFill>
              <a:latin typeface="Century Gothic"/>
            </a:endParaRPr>
          </a:p>
        </p:txBody>
      </p:sp>
      <p:sp>
        <p:nvSpPr>
          <p:cNvPr id="7" name="TextBox 6"/>
          <p:cNvSpPr txBox="1"/>
          <p:nvPr/>
        </p:nvSpPr>
        <p:spPr>
          <a:xfrm>
            <a:off x="488504" y="1014983"/>
            <a:ext cx="8856984" cy="5355312"/>
          </a:xfrm>
          <a:prstGeom prst="rect">
            <a:avLst/>
          </a:prstGeom>
          <a:noFill/>
        </p:spPr>
        <p:txBody>
          <a:bodyPr wrap="square" rtlCol="0">
            <a:spAutoFit/>
          </a:bodyPr>
          <a:lstStyle/>
          <a:p>
            <a:pPr marL="0" lvl="1" algn="just"/>
            <a:r>
              <a:rPr lang="en-IN" b="1" i="1" dirty="0" smtClean="0">
                <a:latin typeface="+mj-lt"/>
              </a:rPr>
              <a:t>Scope &amp; Effect of tax audit…..</a:t>
            </a:r>
          </a:p>
          <a:p>
            <a:pPr marL="0" lvl="1" algn="just"/>
            <a:endParaRPr lang="en-IN" dirty="0">
              <a:latin typeface="+mj-lt"/>
            </a:endParaRPr>
          </a:p>
          <a:p>
            <a:pPr marL="0" lvl="1" algn="just"/>
            <a:r>
              <a:rPr lang="en-IN" dirty="0" smtClean="0">
                <a:latin typeface="+mj-lt"/>
              </a:rPr>
              <a:t>Further</a:t>
            </a:r>
            <a:r>
              <a:rPr lang="en-IN" dirty="0">
                <a:latin typeface="+mj-lt"/>
              </a:rPr>
              <a:t>, as per section 44AB, an assessee satisfying any of the five broad criteria, has to obtain and furnish the report of audit in prescribed form and set forth such particulars as may be prescribed. Thus, the primary responsibility of setting forth the prescribed particulars is that of an assessee. An auditor only has to verify the same and report upon the veracity of the same</a:t>
            </a:r>
            <a:r>
              <a:rPr lang="en-IN" dirty="0" smtClean="0">
                <a:latin typeface="+mj-lt"/>
              </a:rPr>
              <a:t>.</a:t>
            </a:r>
          </a:p>
          <a:p>
            <a:pPr marL="0" lvl="1" algn="just"/>
            <a:endParaRPr lang="en-IN" dirty="0">
              <a:latin typeface="+mj-lt"/>
            </a:endParaRPr>
          </a:p>
          <a:p>
            <a:pPr marL="0" lvl="1" algn="just"/>
            <a:r>
              <a:rPr lang="en-IN" dirty="0">
                <a:latin typeface="+mj-lt"/>
              </a:rPr>
              <a:t>Thus, from the plain reading of the provision and object for introduction of the audit under the Income-tax Act, it is clear that the reporting should be confined to facts and matters requiring adjudication based on investigation should not form part of the reporting requirements under the provisions of section 44AB. And rightly so, because an auditor under the said provision is not vested with the wide powers enjoyed under the statutory audit provisions of any statute, for example Companies Act, 2013 where the powers of an auditor are expressly spelt out. Infact, such wide powers are also not available under section 142(2A) to an auditor for </a:t>
            </a:r>
            <a:r>
              <a:rPr lang="en-IN" dirty="0" err="1">
                <a:latin typeface="+mj-lt"/>
              </a:rPr>
              <a:t>thepurpose</a:t>
            </a:r>
            <a:r>
              <a:rPr lang="en-IN" dirty="0">
                <a:latin typeface="+mj-lt"/>
              </a:rPr>
              <a:t> of special audit.</a:t>
            </a:r>
          </a:p>
          <a:p>
            <a:pPr marL="0" lvl="1" algn="just">
              <a:lnSpc>
                <a:spcPct val="200000"/>
              </a:lnSpc>
            </a:pP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6870367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25899"/>
            <a:ext cx="8856984" cy="5309146"/>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US" b="1" dirty="0" smtClean="0">
                <a:latin typeface="+mj-lt"/>
              </a:rPr>
              <a:t>Excess Interest?- Disallowed u/s 94B</a:t>
            </a:r>
          </a:p>
          <a:p>
            <a:pPr marL="742950" lvl="1" indent="-285750" algn="just">
              <a:lnSpc>
                <a:spcPct val="150000"/>
              </a:lnSpc>
              <a:buFont typeface="Wingdings" panose="05000000000000000000" pitchFamily="2" charset="2"/>
              <a:buChar char="§"/>
            </a:pPr>
            <a:r>
              <a:rPr lang="en-US" dirty="0" smtClean="0">
                <a:latin typeface="+mj-lt"/>
              </a:rPr>
              <a:t>Total Interest paid/ payable to non resident associated enterprise as reduced by 30% of EBITDA </a:t>
            </a:r>
            <a:r>
              <a:rPr lang="en-US" b="1" dirty="0" smtClean="0">
                <a:latin typeface="+mj-lt"/>
              </a:rPr>
              <a:t>OR</a:t>
            </a:r>
          </a:p>
          <a:p>
            <a:pPr marL="742950" lvl="1" indent="-285750" algn="just">
              <a:lnSpc>
                <a:spcPct val="150000"/>
              </a:lnSpc>
              <a:buFont typeface="Wingdings" panose="05000000000000000000" pitchFamily="2" charset="2"/>
              <a:buChar char="§"/>
            </a:pPr>
            <a:r>
              <a:rPr lang="en-US" dirty="0" smtClean="0">
                <a:latin typeface="+mj-lt"/>
              </a:rPr>
              <a:t>Actual interest paid/ payable to </a:t>
            </a:r>
            <a:r>
              <a:rPr lang="en-US" dirty="0">
                <a:latin typeface="+mj-lt"/>
              </a:rPr>
              <a:t>non resident associated enterprise </a:t>
            </a:r>
            <a:endParaRPr lang="en-US" dirty="0" smtClean="0">
              <a:latin typeface="+mj-lt"/>
            </a:endParaRPr>
          </a:p>
          <a:p>
            <a:pPr lvl="1" algn="just">
              <a:lnSpc>
                <a:spcPct val="150000"/>
              </a:lnSpc>
            </a:pPr>
            <a:r>
              <a:rPr lang="en-US" b="1" dirty="0">
                <a:latin typeface="+mj-lt"/>
              </a:rPr>
              <a:t>	</a:t>
            </a:r>
            <a:r>
              <a:rPr lang="en-US" b="1" dirty="0" smtClean="0">
                <a:latin typeface="+mj-lt"/>
              </a:rPr>
              <a:t>whichever is lower</a:t>
            </a:r>
          </a:p>
          <a:p>
            <a:pPr marL="742950" lvl="1" indent="-285750" algn="just">
              <a:lnSpc>
                <a:spcPct val="150000"/>
              </a:lnSpc>
              <a:buFont typeface="Wingdings" panose="05000000000000000000" pitchFamily="2" charset="2"/>
              <a:buChar char="§"/>
            </a:pPr>
            <a:endParaRPr lang="en-US" sz="1100" dirty="0" smtClean="0">
              <a:latin typeface="+mj-lt"/>
            </a:endParaRPr>
          </a:p>
          <a:p>
            <a:pPr marL="280988" lvl="1" indent="-280988" algn="just">
              <a:lnSpc>
                <a:spcPct val="150000"/>
              </a:lnSpc>
              <a:buFont typeface="Wingdings" panose="05000000000000000000" pitchFamily="2" charset="2"/>
              <a:buChar char="§"/>
            </a:pPr>
            <a:r>
              <a:rPr lang="en-US" dirty="0" smtClean="0">
                <a:latin typeface="+mj-lt"/>
              </a:rPr>
              <a:t>Whether interest paid or payable would mean only interest pertaining to </a:t>
            </a:r>
            <a:r>
              <a:rPr lang="en-US" dirty="0">
                <a:latin typeface="+mj-lt"/>
              </a:rPr>
              <a:t>non resident associated enterprise </a:t>
            </a:r>
            <a:r>
              <a:rPr lang="en-US" dirty="0" smtClean="0">
                <a:latin typeface="+mj-lt"/>
              </a:rPr>
              <a:t>or total interest paid/ payable?</a:t>
            </a:r>
            <a:endParaRPr lang="en-US" dirty="0">
              <a:latin typeface="+mj-lt"/>
            </a:endParaRPr>
          </a:p>
          <a:p>
            <a:pPr marL="280988" lvl="1" indent="-280988" algn="just">
              <a:lnSpc>
                <a:spcPct val="150000"/>
              </a:lnSpc>
              <a:buFont typeface="Wingdings" panose="05000000000000000000" pitchFamily="2" charset="2"/>
              <a:buChar char="§"/>
            </a:pPr>
            <a:endParaRPr lang="en-US" sz="1100" dirty="0">
              <a:latin typeface="+mj-lt"/>
            </a:endParaRPr>
          </a:p>
          <a:p>
            <a:pPr marL="280988" lvl="1" indent="-280988" algn="just">
              <a:lnSpc>
                <a:spcPct val="150000"/>
              </a:lnSpc>
              <a:buFont typeface="Wingdings" panose="05000000000000000000" pitchFamily="2" charset="2"/>
              <a:buChar char="§"/>
            </a:pPr>
            <a:r>
              <a:rPr lang="en-US" dirty="0" smtClean="0">
                <a:latin typeface="+mj-lt"/>
              </a:rPr>
              <a:t>Profit making: Interest in excess of 30% of EBITDA shall be disallowed</a:t>
            </a:r>
          </a:p>
          <a:p>
            <a:pPr marL="280988" lvl="1" indent="-280988" algn="just">
              <a:lnSpc>
                <a:spcPct val="150000"/>
              </a:lnSpc>
              <a:buFont typeface="Wingdings" panose="05000000000000000000" pitchFamily="2" charset="2"/>
              <a:buChar char="§"/>
            </a:pPr>
            <a:r>
              <a:rPr lang="en-US" dirty="0" smtClean="0">
                <a:latin typeface="+mj-lt"/>
              </a:rPr>
              <a:t>Loss making: Full interest shall be disallowed</a:t>
            </a:r>
          </a:p>
          <a:p>
            <a:pPr marL="742950" lvl="1" indent="-285750" algn="just">
              <a:lnSpc>
                <a:spcPct val="150000"/>
              </a:lnSpc>
              <a:buFont typeface="Wingdings" panose="05000000000000000000" pitchFamily="2" charset="2"/>
              <a:buChar char="§"/>
            </a:pP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2275122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052736"/>
            <a:ext cx="8856984" cy="5239896"/>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US" dirty="0">
              <a:solidFill>
                <a:srgbClr val="1E4283"/>
              </a:solidFill>
              <a:latin typeface="+mj-lt"/>
            </a:endParaRPr>
          </a:p>
          <a:p>
            <a:pPr marL="285750" indent="-285750" algn="just">
              <a:lnSpc>
                <a:spcPct val="150000"/>
              </a:lnSpc>
              <a:buFont typeface="Wingdings" panose="05000000000000000000" pitchFamily="2" charset="2"/>
              <a:buChar char="§"/>
            </a:pPr>
            <a:r>
              <a:rPr lang="en-IN" dirty="0">
                <a:latin typeface="+mj-lt"/>
              </a:rPr>
              <a:t>The tax auditor will have to obtain details of borrowings by an auditee from its non-resident associated enterprises and will also have to refer to Form No. 3CEB for the transactions of borrowings and guarantees reported in the said report. </a:t>
            </a:r>
          </a:p>
          <a:p>
            <a:pPr marL="285750" indent="-285750" algn="just">
              <a:lnSpc>
                <a:spcPct val="150000"/>
              </a:lnSpc>
              <a:buFont typeface="Wingdings" panose="05000000000000000000" pitchFamily="2" charset="2"/>
              <a:buChar char="§"/>
            </a:pPr>
            <a:endParaRPr lang="en-IN" sz="1000" dirty="0">
              <a:latin typeface="+mj-lt"/>
            </a:endParaRPr>
          </a:p>
          <a:p>
            <a:pPr marL="285750" indent="-285750" algn="just">
              <a:lnSpc>
                <a:spcPct val="150000"/>
              </a:lnSpc>
              <a:buFont typeface="Wingdings" panose="05000000000000000000" pitchFamily="2" charset="2"/>
              <a:buChar char="§"/>
            </a:pPr>
            <a:r>
              <a:rPr lang="en-IN" dirty="0">
                <a:latin typeface="+mj-lt"/>
              </a:rPr>
              <a:t>If the borrowing has been in the years preceding the previous year than details of all such transaction will have to be obtained from the auditee. </a:t>
            </a:r>
            <a:endParaRPr lang="en-US" dirty="0">
              <a:latin typeface="+mj-lt"/>
            </a:endParaRPr>
          </a:p>
          <a:p>
            <a:pPr marL="285750" indent="-285750" algn="just">
              <a:lnSpc>
                <a:spcPct val="150000"/>
              </a:lnSpc>
              <a:buFont typeface="Wingdings" panose="05000000000000000000" pitchFamily="2" charset="2"/>
              <a:buChar char="§"/>
            </a:pPr>
            <a:endParaRPr lang="en-US" sz="900" dirty="0">
              <a:latin typeface="+mj-lt"/>
            </a:endParaRPr>
          </a:p>
          <a:p>
            <a:pPr marL="285750" indent="-285750" algn="just">
              <a:lnSpc>
                <a:spcPct val="150000"/>
              </a:lnSpc>
              <a:buFont typeface="Wingdings" panose="05000000000000000000" pitchFamily="2" charset="2"/>
              <a:buChar char="§"/>
            </a:pPr>
            <a:r>
              <a:rPr lang="en-IN" dirty="0">
                <a:latin typeface="+mj-lt"/>
              </a:rPr>
              <a:t>The tax auditor will also need to obtain details of borrowing from non-associated enterprises which are backed by the security of non-resident associated enterprise. Direct confirmation should be obtained from banks and other financial institutions. </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9189345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052736"/>
            <a:ext cx="8856984" cy="2031325"/>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a:t>
            </a:r>
            <a:r>
              <a:rPr lang="en-US" b="1" dirty="0" smtClean="0">
                <a:solidFill>
                  <a:srgbClr val="1E4283"/>
                </a:solidFill>
                <a:latin typeface="+mj-lt"/>
              </a:rPr>
              <a:t>considered</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The auditor should verify the nature of security where any of the borrowings are stated to be secured.</a:t>
            </a:r>
            <a:endParaRPr lang="en-US" dirty="0">
              <a:latin typeface="+mj-lt"/>
            </a:endParaRPr>
          </a:p>
          <a:p>
            <a:pPr marL="285750" indent="-285750" algn="just">
              <a:buFont typeface="Wingdings" panose="05000000000000000000" pitchFamily="2" charset="2"/>
              <a:buChar char="§"/>
            </a:pPr>
            <a:endParaRPr lang="en-IN" dirty="0">
              <a:latin typeface="+mj-lt"/>
            </a:endParaRPr>
          </a:p>
          <a:p>
            <a:pPr marL="285750" indent="-285750" algn="just">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7687344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30B: Limitation on Interest deduction</a:t>
            </a:r>
            <a:endParaRPr lang="en-US" sz="2200" dirty="0">
              <a:solidFill>
                <a:srgbClr val="F5851F"/>
              </a:solidFill>
              <a:latin typeface="Century Gothic"/>
            </a:endParaRPr>
          </a:p>
        </p:txBody>
      </p:sp>
      <p:sp>
        <p:nvSpPr>
          <p:cNvPr id="7" name="TextBox 6"/>
          <p:cNvSpPr txBox="1"/>
          <p:nvPr/>
        </p:nvSpPr>
        <p:spPr>
          <a:xfrm>
            <a:off x="488504" y="1139633"/>
            <a:ext cx="8856984" cy="5493812"/>
          </a:xfrm>
          <a:prstGeom prst="rect">
            <a:avLst/>
          </a:prstGeom>
          <a:noFill/>
        </p:spPr>
        <p:txBody>
          <a:bodyPr wrap="square" rtlCol="0">
            <a:spAutoFit/>
          </a:bodyPr>
          <a:lstStyle/>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marL="285750" indent="-285750" algn="just">
              <a:lnSpc>
                <a:spcPct val="150000"/>
              </a:lnSpc>
              <a:buFont typeface="Wingdings" panose="05000000000000000000" pitchFamily="2" charset="2"/>
              <a:buChar char="§"/>
            </a:pPr>
            <a:r>
              <a:rPr lang="en-IN" dirty="0" smtClean="0">
                <a:latin typeface="+mj-lt"/>
              </a:rPr>
              <a:t>Following </a:t>
            </a:r>
            <a:r>
              <a:rPr lang="en-IN" dirty="0">
                <a:latin typeface="+mj-lt"/>
              </a:rPr>
              <a:t>details have to be disclosed in INR</a:t>
            </a:r>
            <a:r>
              <a:rPr lang="en-IN" dirty="0" smtClean="0">
                <a:latin typeface="+mj-lt"/>
              </a:rPr>
              <a:t>:</a:t>
            </a:r>
          </a:p>
          <a:p>
            <a:pPr marL="742950" lvl="1" indent="-285750" algn="just">
              <a:lnSpc>
                <a:spcPct val="150000"/>
              </a:lnSpc>
              <a:buFont typeface="Wingdings" panose="05000000000000000000" pitchFamily="2" charset="2"/>
              <a:buChar char="§"/>
            </a:pPr>
            <a:r>
              <a:rPr lang="en-US" dirty="0">
                <a:latin typeface="+mj-lt"/>
              </a:rPr>
              <a:t>Whether </a:t>
            </a:r>
            <a:r>
              <a:rPr lang="en-US" dirty="0" smtClean="0">
                <a:latin typeface="+mj-lt"/>
              </a:rPr>
              <a:t>assessee </a:t>
            </a:r>
            <a:r>
              <a:rPr lang="en-US" dirty="0">
                <a:latin typeface="+mj-lt"/>
              </a:rPr>
              <a:t>has incurred expenditure during the previous year by way of interest or of similar nature </a:t>
            </a:r>
            <a:r>
              <a:rPr lang="en-US" dirty="0" smtClean="0">
                <a:latin typeface="+mj-lt"/>
              </a:rPr>
              <a:t>&gt; </a:t>
            </a:r>
            <a:r>
              <a:rPr lang="en-US" dirty="0" err="1" smtClean="0">
                <a:latin typeface="+mj-lt"/>
              </a:rPr>
              <a:t>Rs</a:t>
            </a:r>
            <a:r>
              <a:rPr lang="en-US" dirty="0" smtClean="0">
                <a:latin typeface="+mj-lt"/>
              </a:rPr>
              <a:t>. 1 crore as per section 94B(1)? </a:t>
            </a:r>
            <a:endParaRPr lang="en-IN" dirty="0">
              <a:latin typeface="+mj-lt"/>
            </a:endParaRPr>
          </a:p>
          <a:p>
            <a:pPr marL="742950" lvl="1" indent="-285750" algn="just">
              <a:lnSpc>
                <a:spcPct val="150000"/>
              </a:lnSpc>
              <a:buFont typeface="Wingdings" panose="05000000000000000000" pitchFamily="2" charset="2"/>
              <a:buChar char="§"/>
            </a:pPr>
            <a:r>
              <a:rPr lang="en-IN" dirty="0">
                <a:latin typeface="+mj-lt"/>
              </a:rPr>
              <a:t>Amount of expenditure by way of interest or of similar nature incurred</a:t>
            </a:r>
          </a:p>
          <a:p>
            <a:pPr marL="742950" lvl="1" indent="-285750" algn="just">
              <a:lnSpc>
                <a:spcPct val="150000"/>
              </a:lnSpc>
              <a:buFont typeface="Wingdings" panose="05000000000000000000" pitchFamily="2" charset="2"/>
              <a:buChar char="§"/>
            </a:pPr>
            <a:r>
              <a:rPr lang="en-IN" dirty="0">
                <a:latin typeface="+mj-lt"/>
              </a:rPr>
              <a:t>Amount of EBITDA</a:t>
            </a:r>
          </a:p>
          <a:p>
            <a:pPr marL="742950" lvl="1" indent="-285750" algn="just">
              <a:lnSpc>
                <a:spcPct val="150000"/>
              </a:lnSpc>
              <a:buFont typeface="Wingdings" panose="05000000000000000000" pitchFamily="2" charset="2"/>
              <a:buChar char="§"/>
            </a:pPr>
            <a:r>
              <a:rPr lang="en-IN" dirty="0">
                <a:latin typeface="+mj-lt"/>
              </a:rPr>
              <a:t>Amount of expenditure by way of interest or of similar nature which exceeds 30% of EBITDA</a:t>
            </a:r>
          </a:p>
          <a:p>
            <a:pPr marL="742950" lvl="1" indent="-285750" algn="just">
              <a:lnSpc>
                <a:spcPct val="150000"/>
              </a:lnSpc>
              <a:buFont typeface="Wingdings" panose="05000000000000000000" pitchFamily="2" charset="2"/>
              <a:buChar char="§"/>
            </a:pPr>
            <a:r>
              <a:rPr lang="en-IN" dirty="0">
                <a:latin typeface="+mj-lt"/>
              </a:rPr>
              <a:t>Details of interest expenditure brought forward u/s 94B(4): assessment year to which it pertains and amount</a:t>
            </a:r>
          </a:p>
          <a:p>
            <a:pPr marL="742950" lvl="1" indent="-285750" algn="just">
              <a:lnSpc>
                <a:spcPct val="150000"/>
              </a:lnSpc>
              <a:buFont typeface="Wingdings" panose="05000000000000000000" pitchFamily="2" charset="2"/>
              <a:buChar char="§"/>
            </a:pPr>
            <a:r>
              <a:rPr lang="en-IN" dirty="0">
                <a:latin typeface="+mj-lt"/>
              </a:rPr>
              <a:t>Details of interest expenditure carried forward u/s 94B(4): assessment year to which it pertains and amount</a:t>
            </a: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8585895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139633"/>
            <a:ext cx="8856984" cy="3416320"/>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sub-clause</a:t>
            </a:r>
            <a:endParaRPr lang="en-IN" dirty="0">
              <a:latin typeface="+mj-lt"/>
            </a:endParaRPr>
          </a:p>
          <a:p>
            <a:pPr marL="285750" indent="-285750" algn="just">
              <a:lnSpc>
                <a:spcPct val="150000"/>
              </a:lnSpc>
              <a:buFont typeface="Wingdings" panose="05000000000000000000" pitchFamily="2" charset="2"/>
              <a:buChar char="§"/>
            </a:pPr>
            <a:r>
              <a:rPr lang="en-US" dirty="0">
                <a:latin typeface="+mj-lt"/>
              </a:rPr>
              <a:t>No person </a:t>
            </a:r>
            <a:r>
              <a:rPr lang="en-US" dirty="0" smtClean="0">
                <a:latin typeface="+mj-lt"/>
              </a:rPr>
              <a:t>shall receive </a:t>
            </a:r>
            <a:r>
              <a:rPr lang="en-US" dirty="0">
                <a:latin typeface="+mj-lt"/>
              </a:rPr>
              <a:t>an amount </a:t>
            </a:r>
            <a:r>
              <a:rPr lang="en-US" dirty="0" smtClean="0">
                <a:latin typeface="+mj-lt"/>
              </a:rPr>
              <a:t>of </a:t>
            </a:r>
            <a:r>
              <a:rPr lang="en-US" dirty="0" err="1" smtClean="0">
                <a:latin typeface="+mj-lt"/>
              </a:rPr>
              <a:t>Rs</a:t>
            </a:r>
            <a:r>
              <a:rPr lang="en-US" dirty="0">
                <a:latin typeface="+mj-lt"/>
              </a:rPr>
              <a:t>. </a:t>
            </a:r>
            <a:r>
              <a:rPr lang="en-US" dirty="0" smtClean="0">
                <a:latin typeface="+mj-lt"/>
              </a:rPr>
              <a:t>2 Lakhs or more </a:t>
            </a:r>
          </a:p>
          <a:p>
            <a:pPr marL="742950" lvl="1" indent="-285750" algn="just">
              <a:lnSpc>
                <a:spcPct val="150000"/>
              </a:lnSpc>
              <a:buFont typeface="Wingdings" panose="05000000000000000000" pitchFamily="2" charset="2"/>
              <a:buChar char="§"/>
            </a:pPr>
            <a:r>
              <a:rPr lang="en-US" dirty="0" smtClean="0">
                <a:latin typeface="+mj-lt"/>
              </a:rPr>
              <a:t> </a:t>
            </a:r>
            <a:r>
              <a:rPr lang="en-US" dirty="0">
                <a:latin typeface="+mj-lt"/>
              </a:rPr>
              <a:t>in aggregate from a person in a </a:t>
            </a:r>
            <a:r>
              <a:rPr lang="en-US" dirty="0" smtClean="0">
                <a:latin typeface="+mj-lt"/>
              </a:rPr>
              <a:t>day </a:t>
            </a:r>
            <a:r>
              <a:rPr lang="en-US" dirty="0">
                <a:latin typeface="+mj-lt"/>
              </a:rPr>
              <a:t>or</a:t>
            </a:r>
          </a:p>
          <a:p>
            <a:pPr marL="742950" lvl="1" indent="-285750" algn="just">
              <a:lnSpc>
                <a:spcPct val="150000"/>
              </a:lnSpc>
              <a:buFont typeface="Wingdings" panose="05000000000000000000" pitchFamily="2" charset="2"/>
              <a:buChar char="§"/>
            </a:pPr>
            <a:r>
              <a:rPr lang="en-US" dirty="0" smtClean="0">
                <a:latin typeface="+mj-lt"/>
              </a:rPr>
              <a:t>in </a:t>
            </a:r>
            <a:r>
              <a:rPr lang="en-US" dirty="0">
                <a:latin typeface="+mj-lt"/>
              </a:rPr>
              <a:t>respect of a single </a:t>
            </a:r>
            <a:r>
              <a:rPr lang="en-US" dirty="0" smtClean="0">
                <a:latin typeface="+mj-lt"/>
              </a:rPr>
              <a:t>transaction </a:t>
            </a:r>
            <a:r>
              <a:rPr lang="en-US" dirty="0">
                <a:latin typeface="+mj-lt"/>
              </a:rPr>
              <a:t>or</a:t>
            </a:r>
          </a:p>
          <a:p>
            <a:pPr marL="742950" lvl="1" indent="-285750" algn="just">
              <a:lnSpc>
                <a:spcPct val="150000"/>
              </a:lnSpc>
              <a:buFont typeface="Wingdings" panose="05000000000000000000" pitchFamily="2" charset="2"/>
              <a:buChar char="§"/>
            </a:pPr>
            <a:r>
              <a:rPr lang="en-US" dirty="0" smtClean="0">
                <a:latin typeface="+mj-lt"/>
              </a:rPr>
              <a:t>in </a:t>
            </a:r>
            <a:r>
              <a:rPr lang="en-US" dirty="0">
                <a:latin typeface="+mj-lt"/>
              </a:rPr>
              <a:t>respect of transactions relating </a:t>
            </a:r>
            <a:r>
              <a:rPr lang="en-US" dirty="0" smtClean="0">
                <a:latin typeface="+mj-lt"/>
              </a:rPr>
              <a:t>to one </a:t>
            </a:r>
            <a:r>
              <a:rPr lang="en-US" dirty="0">
                <a:latin typeface="+mj-lt"/>
              </a:rPr>
              <a:t>event or occasion from a </a:t>
            </a:r>
            <a:r>
              <a:rPr lang="en-US" dirty="0" smtClean="0">
                <a:latin typeface="+mj-lt"/>
              </a:rPr>
              <a:t>person</a:t>
            </a:r>
            <a:endParaRPr lang="en-US" dirty="0">
              <a:latin typeface="+mj-lt"/>
            </a:endParaRPr>
          </a:p>
          <a:p>
            <a:pPr marL="285750" indent="-285750" algn="just">
              <a:lnSpc>
                <a:spcPct val="150000"/>
              </a:lnSpc>
              <a:buFont typeface="Wingdings" panose="05000000000000000000" pitchFamily="2" charset="2"/>
              <a:buChar char="§"/>
            </a:pPr>
            <a:r>
              <a:rPr lang="en-US" dirty="0">
                <a:latin typeface="+mj-lt"/>
              </a:rPr>
              <a:t>otherwise than by </a:t>
            </a:r>
            <a:r>
              <a:rPr lang="en-US" dirty="0" smtClean="0">
                <a:latin typeface="+mj-lt"/>
              </a:rPr>
              <a:t>account payee </a:t>
            </a:r>
            <a:r>
              <a:rPr lang="en-US" dirty="0" err="1" smtClean="0">
                <a:latin typeface="+mj-lt"/>
              </a:rPr>
              <a:t>cheque</a:t>
            </a:r>
            <a:r>
              <a:rPr lang="en-US" dirty="0" smtClean="0">
                <a:latin typeface="+mj-lt"/>
              </a:rPr>
              <a:t>/ </a:t>
            </a:r>
            <a:r>
              <a:rPr lang="en-US" dirty="0">
                <a:latin typeface="+mj-lt"/>
              </a:rPr>
              <a:t>account payee </a:t>
            </a:r>
            <a:r>
              <a:rPr lang="en-US" dirty="0" smtClean="0">
                <a:latin typeface="+mj-lt"/>
              </a:rPr>
              <a:t>bank draft </a:t>
            </a:r>
            <a:r>
              <a:rPr lang="en-US" dirty="0">
                <a:latin typeface="+mj-lt"/>
              </a:rPr>
              <a:t>or use of electronic clearing using bank </a:t>
            </a:r>
            <a:r>
              <a:rPr lang="en-US" dirty="0" smtClean="0">
                <a:latin typeface="+mj-lt"/>
              </a:rPr>
              <a:t>a/c</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9476273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052736"/>
            <a:ext cx="8856984" cy="3970318"/>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considered</a:t>
            </a:r>
            <a:endParaRPr lang="en-IN" dirty="0">
              <a:solidFill>
                <a:srgbClr val="303030"/>
              </a:solidFill>
              <a:latin typeface="Century Gothic"/>
            </a:endParaRPr>
          </a:p>
          <a:p>
            <a:pPr marL="285750" indent="-285750" algn="just">
              <a:lnSpc>
                <a:spcPct val="150000"/>
              </a:lnSpc>
              <a:buFont typeface="Wingdings" panose="05000000000000000000" pitchFamily="2" charset="2"/>
              <a:buChar char="§"/>
            </a:pPr>
            <a:r>
              <a:rPr lang="en-US" dirty="0" smtClean="0">
                <a:latin typeface="+mj-lt"/>
              </a:rPr>
              <a:t>269ST shall </a:t>
            </a:r>
            <a:r>
              <a:rPr lang="en-US" b="1" dirty="0" smtClean="0">
                <a:latin typeface="+mj-lt"/>
              </a:rPr>
              <a:t>not apply </a:t>
            </a:r>
            <a:r>
              <a:rPr lang="en-US" dirty="0" smtClean="0">
                <a:latin typeface="+mj-lt"/>
              </a:rPr>
              <a:t>in cases where receipts are made by:</a:t>
            </a:r>
          </a:p>
          <a:p>
            <a:pPr marL="742950" lvl="1" indent="-285750" algn="just">
              <a:lnSpc>
                <a:spcPct val="150000"/>
              </a:lnSpc>
              <a:buFont typeface="Wingdings" panose="05000000000000000000" pitchFamily="2" charset="2"/>
              <a:buChar char="§"/>
            </a:pPr>
            <a:r>
              <a:rPr lang="en-US" dirty="0" smtClean="0">
                <a:latin typeface="+mj-lt"/>
              </a:rPr>
              <a:t>Government</a:t>
            </a:r>
          </a:p>
          <a:p>
            <a:pPr marL="742950" lvl="1" indent="-285750" algn="just">
              <a:lnSpc>
                <a:spcPct val="150000"/>
              </a:lnSpc>
              <a:buFont typeface="Wingdings" panose="05000000000000000000" pitchFamily="2" charset="2"/>
              <a:buChar char="§"/>
            </a:pPr>
            <a:r>
              <a:rPr lang="en-US" dirty="0" smtClean="0">
                <a:latin typeface="+mj-lt"/>
              </a:rPr>
              <a:t>Banking Company</a:t>
            </a:r>
          </a:p>
          <a:p>
            <a:pPr marL="742950" lvl="1" indent="-285750" algn="just">
              <a:lnSpc>
                <a:spcPct val="150000"/>
              </a:lnSpc>
              <a:buFont typeface="Wingdings" panose="05000000000000000000" pitchFamily="2" charset="2"/>
              <a:buChar char="§"/>
            </a:pPr>
            <a:r>
              <a:rPr lang="en-US" dirty="0" smtClean="0">
                <a:latin typeface="+mj-lt"/>
              </a:rPr>
              <a:t>Post Office Savings Bank</a:t>
            </a:r>
          </a:p>
          <a:p>
            <a:pPr marL="742950" lvl="1" indent="-285750" algn="just">
              <a:lnSpc>
                <a:spcPct val="150000"/>
              </a:lnSpc>
              <a:buFont typeface="Wingdings" panose="05000000000000000000" pitchFamily="2" charset="2"/>
              <a:buChar char="§"/>
            </a:pPr>
            <a:r>
              <a:rPr lang="en-US" dirty="0" smtClean="0">
                <a:latin typeface="+mj-lt"/>
              </a:rPr>
              <a:t>Co-operative Bank</a:t>
            </a:r>
          </a:p>
          <a:p>
            <a:pPr marL="742950" lvl="1" indent="-285750" algn="just">
              <a:lnSpc>
                <a:spcPct val="150000"/>
              </a:lnSpc>
              <a:buFont typeface="Wingdings" panose="05000000000000000000" pitchFamily="2" charset="2"/>
              <a:buChar char="§"/>
            </a:pPr>
            <a:r>
              <a:rPr lang="en-US" dirty="0" smtClean="0">
                <a:latin typeface="+mj-lt"/>
              </a:rPr>
              <a:t>Transactions covered under Section 269SS</a:t>
            </a:r>
          </a:p>
          <a:p>
            <a:pPr marL="742950" lvl="1" indent="-285750" algn="just">
              <a:lnSpc>
                <a:spcPct val="150000"/>
              </a:lnSpc>
              <a:buFont typeface="Wingdings" panose="05000000000000000000" pitchFamily="2" charset="2"/>
              <a:buChar char="§"/>
            </a:pPr>
            <a:r>
              <a:rPr lang="en-US" dirty="0">
                <a:latin typeface="+mj-lt"/>
              </a:rPr>
              <a:t>s</a:t>
            </a:r>
            <a:r>
              <a:rPr lang="en-US" dirty="0" smtClean="0">
                <a:latin typeface="+mj-lt"/>
              </a:rPr>
              <a:t>uch </a:t>
            </a:r>
            <a:r>
              <a:rPr lang="en-US" dirty="0">
                <a:latin typeface="+mj-lt"/>
              </a:rPr>
              <a:t>other persons or class of persons or receipts, which the Central Government may, by notification in the Official Gazette, specify</a:t>
            </a:r>
            <a:r>
              <a:rPr lang="en-US" dirty="0" smtClean="0">
                <a:latin typeface="+mj-lt"/>
              </a:rPr>
              <a:t>.</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3894772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052736"/>
            <a:ext cx="8856984" cy="5216813"/>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a:t>
            </a:r>
            <a:r>
              <a:rPr lang="en-US" b="1" dirty="0" smtClean="0">
                <a:solidFill>
                  <a:srgbClr val="1E4283"/>
                </a:solidFill>
                <a:latin typeface="Century Gothic"/>
              </a:rPr>
              <a:t>considered</a:t>
            </a:r>
            <a:endParaRPr lang="en-IN" dirty="0">
              <a:solidFill>
                <a:srgbClr val="303030"/>
              </a:solidFill>
              <a:latin typeface="Century Gothic"/>
            </a:endParaRPr>
          </a:p>
          <a:p>
            <a:pPr marL="285750" indent="-285750" algn="just">
              <a:lnSpc>
                <a:spcPct val="150000"/>
              </a:lnSpc>
              <a:buFont typeface="Wingdings" panose="05000000000000000000" pitchFamily="2" charset="2"/>
              <a:buChar char="§"/>
            </a:pPr>
            <a:r>
              <a:rPr lang="en-US" dirty="0" smtClean="0">
                <a:latin typeface="+mj-lt"/>
              </a:rPr>
              <a:t>269ST shall </a:t>
            </a:r>
            <a:r>
              <a:rPr lang="en-US" b="1" dirty="0" smtClean="0">
                <a:latin typeface="+mj-lt"/>
              </a:rPr>
              <a:t>not apply </a:t>
            </a:r>
            <a:r>
              <a:rPr lang="en-US" dirty="0" smtClean="0">
                <a:latin typeface="+mj-lt"/>
              </a:rPr>
              <a:t>in undermentioned cases as per Notification No. 57/2017 dated 03.07.2017</a:t>
            </a:r>
          </a:p>
          <a:p>
            <a:pPr marL="742950" lvl="1" indent="-285750" algn="just">
              <a:lnSpc>
                <a:spcPct val="150000"/>
              </a:lnSpc>
              <a:buFont typeface="Wingdings" panose="05000000000000000000" pitchFamily="2" charset="2"/>
              <a:buChar char="§"/>
            </a:pPr>
            <a:r>
              <a:rPr lang="en-US" dirty="0" smtClean="0">
                <a:latin typeface="+mj-lt"/>
              </a:rPr>
              <a:t>Receipt </a:t>
            </a:r>
            <a:r>
              <a:rPr lang="en-US" dirty="0">
                <a:latin typeface="+mj-lt"/>
              </a:rPr>
              <a:t>by a business correspondent on </a:t>
            </a:r>
            <a:r>
              <a:rPr lang="en-US" dirty="0" smtClean="0">
                <a:latin typeface="+mj-lt"/>
              </a:rPr>
              <a:t>behalf of </a:t>
            </a:r>
            <a:r>
              <a:rPr lang="en-US" dirty="0">
                <a:latin typeface="+mj-lt"/>
              </a:rPr>
              <a:t>bank or co-operative bank, as per RBI</a:t>
            </a:r>
          </a:p>
          <a:p>
            <a:pPr marL="742950" lvl="1" indent="-285750" algn="just">
              <a:lnSpc>
                <a:spcPct val="150000"/>
              </a:lnSpc>
              <a:buFont typeface="Wingdings" panose="05000000000000000000" pitchFamily="2" charset="2"/>
              <a:buChar char="§"/>
            </a:pPr>
            <a:r>
              <a:rPr lang="en-US" dirty="0" smtClean="0">
                <a:latin typeface="+mj-lt"/>
              </a:rPr>
              <a:t>Receipt </a:t>
            </a:r>
            <a:r>
              <a:rPr lang="en-US" dirty="0">
                <a:latin typeface="+mj-lt"/>
              </a:rPr>
              <a:t>by a white label automated </a:t>
            </a:r>
            <a:r>
              <a:rPr lang="en-US" dirty="0" smtClean="0">
                <a:latin typeface="+mj-lt"/>
              </a:rPr>
              <a:t>teller machine </a:t>
            </a:r>
            <a:r>
              <a:rPr lang="en-US" dirty="0">
                <a:latin typeface="+mj-lt"/>
              </a:rPr>
              <a:t>operator from retail outlet sources </a:t>
            </a:r>
            <a:r>
              <a:rPr lang="en-US" dirty="0" smtClean="0">
                <a:latin typeface="+mj-lt"/>
              </a:rPr>
              <a:t>on behalf </a:t>
            </a:r>
            <a:r>
              <a:rPr lang="en-US" dirty="0">
                <a:latin typeface="+mj-lt"/>
              </a:rPr>
              <a:t>of bank or co-operative bank, as per RBI</a:t>
            </a:r>
          </a:p>
          <a:p>
            <a:pPr marL="742950" lvl="1" indent="-285750" algn="just">
              <a:lnSpc>
                <a:spcPct val="150000"/>
              </a:lnSpc>
              <a:buFont typeface="Wingdings" panose="05000000000000000000" pitchFamily="2" charset="2"/>
              <a:buChar char="§"/>
            </a:pPr>
            <a:r>
              <a:rPr lang="en-US" dirty="0" smtClean="0">
                <a:latin typeface="+mj-lt"/>
              </a:rPr>
              <a:t>Receipt </a:t>
            </a:r>
            <a:r>
              <a:rPr lang="en-US" dirty="0">
                <a:latin typeface="+mj-lt"/>
              </a:rPr>
              <a:t>from an agent by an issuer of </a:t>
            </a:r>
            <a:r>
              <a:rPr lang="en-US" dirty="0" smtClean="0">
                <a:latin typeface="+mj-lt"/>
              </a:rPr>
              <a:t>pre-paid payment </a:t>
            </a:r>
            <a:r>
              <a:rPr lang="en-US" dirty="0">
                <a:latin typeface="+mj-lt"/>
              </a:rPr>
              <a:t>instruments as per RBI</a:t>
            </a:r>
          </a:p>
          <a:p>
            <a:pPr marL="742950" lvl="1" indent="-285750" algn="just">
              <a:lnSpc>
                <a:spcPct val="150000"/>
              </a:lnSpc>
              <a:buFont typeface="Wingdings" panose="05000000000000000000" pitchFamily="2" charset="2"/>
              <a:buChar char="§"/>
            </a:pPr>
            <a:r>
              <a:rPr lang="en-US" dirty="0" smtClean="0">
                <a:latin typeface="+mj-lt"/>
              </a:rPr>
              <a:t>Receipt </a:t>
            </a:r>
            <a:r>
              <a:rPr lang="en-US" dirty="0">
                <a:latin typeface="+mj-lt"/>
              </a:rPr>
              <a:t>by a company or institution </a:t>
            </a:r>
            <a:r>
              <a:rPr lang="en-US" dirty="0" smtClean="0">
                <a:latin typeface="+mj-lt"/>
              </a:rPr>
              <a:t>issuing credit </a:t>
            </a:r>
            <a:r>
              <a:rPr lang="en-US" dirty="0">
                <a:latin typeface="+mj-lt"/>
              </a:rPr>
              <a:t>cards against bills raised in respect </a:t>
            </a:r>
            <a:r>
              <a:rPr lang="en-US" dirty="0" smtClean="0">
                <a:latin typeface="+mj-lt"/>
              </a:rPr>
              <a:t>of one </a:t>
            </a:r>
            <a:r>
              <a:rPr lang="en-US" dirty="0">
                <a:latin typeface="+mj-lt"/>
              </a:rPr>
              <a:t>or more credit cards</a:t>
            </a:r>
          </a:p>
          <a:p>
            <a:pPr marL="742950" lvl="1" indent="-285750" algn="just">
              <a:lnSpc>
                <a:spcPct val="150000"/>
              </a:lnSpc>
              <a:buFont typeface="Wingdings" panose="05000000000000000000" pitchFamily="2" charset="2"/>
              <a:buChar char="§"/>
            </a:pPr>
            <a:r>
              <a:rPr lang="en-US" dirty="0" smtClean="0">
                <a:latin typeface="+mj-lt"/>
              </a:rPr>
              <a:t>Receipts </a:t>
            </a:r>
            <a:r>
              <a:rPr lang="en-US" dirty="0">
                <a:latin typeface="+mj-lt"/>
              </a:rPr>
              <a:t>which is not includible u/s 10(17A) </a:t>
            </a:r>
            <a:r>
              <a:rPr lang="en-US" dirty="0" smtClean="0">
                <a:latin typeface="+mj-lt"/>
              </a:rPr>
              <a:t>-Awards </a:t>
            </a:r>
            <a:r>
              <a:rPr lang="en-US" dirty="0">
                <a:latin typeface="+mj-lt"/>
              </a:rPr>
              <a:t>by CG / SG</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2773576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052736"/>
            <a:ext cx="8856984" cy="4801314"/>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a:t>
            </a:r>
            <a:r>
              <a:rPr lang="en-US" b="1" dirty="0" smtClean="0">
                <a:solidFill>
                  <a:srgbClr val="1E4283"/>
                </a:solidFill>
                <a:latin typeface="Century Gothic"/>
              </a:rPr>
              <a:t>considered</a:t>
            </a:r>
            <a:endParaRPr lang="en-US" dirty="0" smtClean="0">
              <a:latin typeface="+mj-lt"/>
            </a:endParaRPr>
          </a:p>
          <a:p>
            <a:pPr marL="285750" lvl="0" indent="-285750" algn="just">
              <a:lnSpc>
                <a:spcPct val="150000"/>
              </a:lnSpc>
              <a:buFont typeface="Wingdings" panose="05000000000000000000" pitchFamily="2" charset="2"/>
              <a:buChar char="§"/>
            </a:pPr>
            <a:r>
              <a:rPr lang="en-US" dirty="0" smtClean="0">
                <a:latin typeface="+mj-lt"/>
              </a:rPr>
              <a:t>Whether Rule 6DD shall apply for relaxation from Section 269ST?</a:t>
            </a:r>
          </a:p>
          <a:p>
            <a:pPr marL="285750" lvl="0" indent="-285750" algn="just">
              <a:lnSpc>
                <a:spcPct val="150000"/>
              </a:lnSpc>
              <a:buFont typeface="Wingdings" panose="05000000000000000000" pitchFamily="2" charset="2"/>
              <a:buChar char="§"/>
            </a:pPr>
            <a:endParaRPr lang="en-US" dirty="0" smtClean="0">
              <a:latin typeface="+mj-lt"/>
            </a:endParaRPr>
          </a:p>
          <a:p>
            <a:pPr marL="285750" lvl="0" indent="-285750" algn="just">
              <a:lnSpc>
                <a:spcPct val="150000"/>
              </a:lnSpc>
              <a:buFont typeface="Wingdings" panose="05000000000000000000" pitchFamily="2" charset="2"/>
              <a:buChar char="§"/>
            </a:pPr>
            <a:r>
              <a:rPr lang="en-US" dirty="0" smtClean="0">
                <a:latin typeface="+mj-lt"/>
              </a:rPr>
              <a:t>Whether cash withdrawn from bank shall be considered within the purview of Section 269ST-  CBDT Press Release dated 05.04.2017</a:t>
            </a:r>
          </a:p>
          <a:p>
            <a:pPr marL="285750" lvl="0" indent="-285750" algn="just">
              <a:lnSpc>
                <a:spcPct val="150000"/>
              </a:lnSpc>
              <a:buFont typeface="Wingdings" panose="05000000000000000000" pitchFamily="2" charset="2"/>
              <a:buChar char="§"/>
            </a:pPr>
            <a:endParaRPr lang="en-US" dirty="0" smtClean="0">
              <a:latin typeface="+mj-lt"/>
            </a:endParaRPr>
          </a:p>
          <a:p>
            <a:pPr marL="285750" indent="-285750" algn="just">
              <a:lnSpc>
                <a:spcPct val="150000"/>
              </a:lnSpc>
              <a:buFont typeface="Wingdings" panose="05000000000000000000" pitchFamily="2" charset="2"/>
              <a:buChar char="§"/>
            </a:pPr>
            <a:r>
              <a:rPr lang="en-US" dirty="0">
                <a:solidFill>
                  <a:srgbClr val="303030"/>
                </a:solidFill>
                <a:latin typeface="+mj-lt"/>
              </a:rPr>
              <a:t>As per Circular No. 22/2017 dated 03.07.2017: </a:t>
            </a:r>
            <a:r>
              <a:rPr lang="en-US" dirty="0">
                <a:latin typeface="+mj-lt"/>
              </a:rPr>
              <a:t>For NBFC and Housing Finance Companies, each Installment shall constitute a single transaction</a:t>
            </a:r>
          </a:p>
          <a:p>
            <a:pPr lvl="0" algn="just">
              <a:lnSpc>
                <a:spcPct val="150000"/>
              </a:lnSpc>
            </a:pPr>
            <a:endParaRPr lang="en-US" dirty="0">
              <a:latin typeface="+mj-lt"/>
            </a:endParaRPr>
          </a:p>
          <a:p>
            <a:pPr marL="285750" lvl="0" indent="-285750" algn="just">
              <a:lnSpc>
                <a:spcPct val="150000"/>
              </a:lnSpc>
              <a:buFont typeface="Wingdings" panose="05000000000000000000" pitchFamily="2" charset="2"/>
              <a:buChar char="§"/>
            </a:pPr>
            <a:r>
              <a:rPr lang="en-US" dirty="0" smtClean="0">
                <a:latin typeface="+mj-lt"/>
              </a:rPr>
              <a:t>Transactions by Journal Entries: </a:t>
            </a:r>
            <a:r>
              <a:rPr lang="en-US" dirty="0">
                <a:latin typeface="+mj-lt"/>
              </a:rPr>
              <a:t>CIT Vs. Triumph International Finance Ltd. ITA No. 5745 </a:t>
            </a:r>
            <a:r>
              <a:rPr lang="en-US" dirty="0" smtClean="0">
                <a:latin typeface="+mj-lt"/>
              </a:rPr>
              <a:t>of 2010 </a:t>
            </a:r>
            <a:r>
              <a:rPr lang="en-US" dirty="0">
                <a:latin typeface="+mj-lt"/>
              </a:rPr>
              <a:t>(</a:t>
            </a:r>
            <a:r>
              <a:rPr lang="en-US" dirty="0" err="1">
                <a:latin typeface="+mj-lt"/>
              </a:rPr>
              <a:t>Bom</a:t>
            </a:r>
            <a:r>
              <a:rPr lang="en-US" dirty="0">
                <a:latin typeface="+mj-lt"/>
              </a:rPr>
              <a:t>. HC)</a:t>
            </a: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4538248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052736"/>
            <a:ext cx="8856984" cy="4385816"/>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a:t>
            </a:r>
            <a:r>
              <a:rPr lang="en-US" b="1" dirty="0" smtClean="0">
                <a:solidFill>
                  <a:srgbClr val="1E4283"/>
                </a:solidFill>
                <a:latin typeface="Century Gothic"/>
              </a:rPr>
              <a:t>considered</a:t>
            </a:r>
            <a:endParaRPr lang="en-US" dirty="0">
              <a:latin typeface="+mj-lt"/>
            </a:endParaRPr>
          </a:p>
          <a:p>
            <a:pPr marL="285750" lvl="0" indent="-285750" algn="just">
              <a:lnSpc>
                <a:spcPct val="150000"/>
              </a:lnSpc>
              <a:buFont typeface="Wingdings" panose="05000000000000000000" pitchFamily="2" charset="2"/>
              <a:buChar char="§"/>
            </a:pPr>
            <a:r>
              <a:rPr lang="en-US" dirty="0" smtClean="0">
                <a:latin typeface="+mj-lt"/>
              </a:rPr>
              <a:t>Whether limit shall apply to cash gift received from relatives/ at the time of marriage?</a:t>
            </a:r>
          </a:p>
          <a:p>
            <a:pPr marL="285750" lvl="0" indent="-285750" algn="just">
              <a:lnSpc>
                <a:spcPct val="150000"/>
              </a:lnSpc>
              <a:buFont typeface="Wingdings" panose="05000000000000000000" pitchFamily="2" charset="2"/>
              <a:buChar char="§"/>
            </a:pPr>
            <a:endParaRPr lang="en-US" dirty="0">
              <a:latin typeface="+mj-lt"/>
            </a:endParaRPr>
          </a:p>
          <a:p>
            <a:pPr marL="285750" lvl="0" indent="-285750" algn="just">
              <a:lnSpc>
                <a:spcPct val="150000"/>
              </a:lnSpc>
              <a:buFont typeface="Wingdings" panose="05000000000000000000" pitchFamily="2" charset="2"/>
              <a:buChar char="§"/>
            </a:pPr>
            <a:r>
              <a:rPr lang="en-US" dirty="0" smtClean="0">
                <a:latin typeface="+mj-lt"/>
              </a:rPr>
              <a:t>Whether limit shall apply daily/ monthly/ yearly for household expense taken by housewife from husband?</a:t>
            </a:r>
          </a:p>
          <a:p>
            <a:pPr marL="285750" lvl="0" indent="-285750" algn="just">
              <a:lnSpc>
                <a:spcPct val="150000"/>
              </a:lnSpc>
              <a:buFont typeface="Wingdings" panose="05000000000000000000" pitchFamily="2" charset="2"/>
              <a:buChar char="§"/>
            </a:pPr>
            <a:endParaRPr lang="en-US" dirty="0">
              <a:latin typeface="+mj-lt"/>
            </a:endParaRPr>
          </a:p>
          <a:p>
            <a:pPr marL="285750" lvl="0" indent="-285750" algn="just">
              <a:lnSpc>
                <a:spcPct val="150000"/>
              </a:lnSpc>
              <a:buFont typeface="Wingdings" panose="05000000000000000000" pitchFamily="2" charset="2"/>
              <a:buChar char="§"/>
            </a:pPr>
            <a:r>
              <a:rPr lang="en-US" dirty="0" smtClean="0">
                <a:latin typeface="+mj-lt"/>
              </a:rPr>
              <a:t>Penalty of an equal amount shall be levied u/s 271DA in case of contravention</a:t>
            </a:r>
          </a:p>
          <a:p>
            <a:pPr marL="285750" lvl="0" indent="-285750">
              <a:lnSpc>
                <a:spcPct val="150000"/>
              </a:lnSpc>
              <a:buFont typeface="Wingdings" panose="05000000000000000000" pitchFamily="2" charset="2"/>
              <a:buChar char="§"/>
            </a:pP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3751107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(bb)/ (</a:t>
            </a:r>
            <a:r>
              <a:rPr lang="en-US" sz="2200" dirty="0" err="1" smtClean="0">
                <a:solidFill>
                  <a:srgbClr val="F5851F"/>
                </a:solidFill>
                <a:latin typeface="Century Gothic"/>
              </a:rPr>
              <a:t>bc</a:t>
            </a:r>
            <a:r>
              <a:rPr lang="en-US" sz="2200" dirty="0" smtClean="0">
                <a:solidFill>
                  <a:srgbClr val="F5851F"/>
                </a:solidFill>
                <a:latin typeface="Century Gothic"/>
              </a:rPr>
              <a:t>)/ (</a:t>
            </a:r>
            <a:r>
              <a:rPr lang="en-US" sz="2200" dirty="0" err="1" smtClean="0">
                <a:solidFill>
                  <a:srgbClr val="F5851F"/>
                </a:solidFill>
                <a:latin typeface="Century Gothic"/>
              </a:rPr>
              <a:t>bd</a:t>
            </a:r>
            <a:r>
              <a:rPr lang="en-US" sz="2200" dirty="0" smtClean="0">
                <a:solidFill>
                  <a:srgbClr val="F5851F"/>
                </a:solidFill>
                <a:latin typeface="Century Gothic"/>
              </a:rPr>
              <a:t>) : Section 269ST</a:t>
            </a:r>
            <a:endParaRPr lang="en-US" sz="2200" dirty="0">
              <a:solidFill>
                <a:srgbClr val="F5851F"/>
              </a:solidFill>
              <a:latin typeface="Century Gothic"/>
            </a:endParaRPr>
          </a:p>
        </p:txBody>
      </p:sp>
      <p:sp>
        <p:nvSpPr>
          <p:cNvPr id="7" name="TextBox 6"/>
          <p:cNvSpPr txBox="1"/>
          <p:nvPr/>
        </p:nvSpPr>
        <p:spPr>
          <a:xfrm>
            <a:off x="488504" y="1052736"/>
            <a:ext cx="8856984" cy="2308324"/>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a:t>
            </a:r>
            <a:r>
              <a:rPr lang="en-US" b="1" dirty="0" smtClean="0">
                <a:solidFill>
                  <a:srgbClr val="1E4283"/>
                </a:solidFill>
                <a:latin typeface="Century Gothic"/>
              </a:rPr>
              <a:t>considered</a:t>
            </a:r>
            <a:endParaRPr lang="en-US" dirty="0" smtClean="0">
              <a:latin typeface="+mj-lt"/>
            </a:endParaRPr>
          </a:p>
          <a:p>
            <a:pPr marL="285750" lvl="0" indent="-285750" algn="just">
              <a:lnSpc>
                <a:spcPct val="150000"/>
              </a:lnSpc>
              <a:buFont typeface="Wingdings" panose="05000000000000000000" pitchFamily="2" charset="2"/>
              <a:buChar char="§"/>
            </a:pPr>
            <a:r>
              <a:rPr lang="en-US" dirty="0" smtClean="0">
                <a:latin typeface="+mj-lt"/>
              </a:rPr>
              <a:t>There is no distinction between:</a:t>
            </a:r>
          </a:p>
          <a:p>
            <a:pPr marL="742950" lvl="1" indent="-285750" algn="just">
              <a:lnSpc>
                <a:spcPct val="150000"/>
              </a:lnSpc>
              <a:buFont typeface="Wingdings" panose="05000000000000000000" pitchFamily="2" charset="2"/>
              <a:buChar char="§"/>
            </a:pPr>
            <a:r>
              <a:rPr lang="en-US" dirty="0" smtClean="0">
                <a:latin typeface="+mj-lt"/>
              </a:rPr>
              <a:t>Capital receipts or revenue receipts</a:t>
            </a:r>
          </a:p>
          <a:p>
            <a:pPr marL="742950" lvl="1" indent="-285750" algn="just">
              <a:lnSpc>
                <a:spcPct val="150000"/>
              </a:lnSpc>
              <a:buFont typeface="Wingdings" panose="05000000000000000000" pitchFamily="2" charset="2"/>
              <a:buChar char="§"/>
            </a:pPr>
            <a:r>
              <a:rPr lang="en-US" dirty="0" smtClean="0">
                <a:latin typeface="+mj-lt"/>
              </a:rPr>
              <a:t>Taxable income or exempt income</a:t>
            </a:r>
          </a:p>
          <a:p>
            <a:pPr marL="742950" lvl="1" indent="-285750" algn="just">
              <a:lnSpc>
                <a:spcPct val="150000"/>
              </a:lnSpc>
              <a:buFont typeface="Wingdings" panose="05000000000000000000" pitchFamily="2" charset="2"/>
              <a:buChar char="§"/>
            </a:pPr>
            <a:r>
              <a:rPr lang="en-US" dirty="0" smtClean="0">
                <a:latin typeface="+mj-lt"/>
              </a:rPr>
              <a:t>Transaction for business purpose or personal purpose</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122796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 Details of Registration No. under Indirect tax Law</a:t>
            </a:r>
            <a:endParaRPr lang="en-US" sz="2200" dirty="0">
              <a:solidFill>
                <a:srgbClr val="F5851F"/>
              </a:solidFill>
              <a:latin typeface="Century Gothic"/>
            </a:endParaRPr>
          </a:p>
        </p:txBody>
      </p:sp>
      <p:sp>
        <p:nvSpPr>
          <p:cNvPr id="7" name="TextBox 6"/>
          <p:cNvSpPr txBox="1"/>
          <p:nvPr/>
        </p:nvSpPr>
        <p:spPr>
          <a:xfrm>
            <a:off x="488504" y="1014983"/>
            <a:ext cx="8856984" cy="3970318"/>
          </a:xfrm>
          <a:prstGeom prst="rect">
            <a:avLst/>
          </a:prstGeom>
          <a:noFill/>
        </p:spPr>
        <p:txBody>
          <a:bodyPr wrap="square" rtlCol="0">
            <a:spAutoFit/>
          </a:bodyPr>
          <a:lstStyle/>
          <a:p>
            <a:pPr marL="0" lvl="1" algn="just">
              <a:lnSpc>
                <a:spcPct val="200000"/>
              </a:lnSpc>
            </a:pPr>
            <a:r>
              <a:rPr lang="en-IN" dirty="0" smtClean="0">
                <a:latin typeface="+mj-lt"/>
                <a:cs typeface="Arial" charset="0"/>
              </a:rPr>
              <a:t>Whether </a:t>
            </a:r>
            <a:r>
              <a:rPr lang="en-IN" dirty="0">
                <a:latin typeface="+mj-lt"/>
                <a:cs typeface="Arial" charset="0"/>
              </a:rPr>
              <a:t>the assessee is liable to pay indirect tax like excise duty, service tax, sales tax, customs duty, etc. If </a:t>
            </a:r>
            <a:r>
              <a:rPr lang="en-IN" dirty="0" smtClean="0">
                <a:latin typeface="+mj-lt"/>
                <a:cs typeface="Arial" charset="0"/>
              </a:rPr>
              <a:t>yes, please </a:t>
            </a:r>
            <a:r>
              <a:rPr lang="en-IN" dirty="0">
                <a:latin typeface="+mj-lt"/>
                <a:cs typeface="Arial" charset="0"/>
              </a:rPr>
              <a:t>furnish the registration number or any other identification number allotted for the same</a:t>
            </a:r>
            <a:r>
              <a:rPr lang="en-IN" b="1" dirty="0" smtClean="0">
                <a:latin typeface="+mj-lt"/>
                <a:cs typeface="Arial" charset="0"/>
              </a:rPr>
              <a:t>.</a:t>
            </a:r>
          </a:p>
          <a:p>
            <a:pPr marL="0" lvl="1" algn="just">
              <a:lnSpc>
                <a:spcPct val="200000"/>
              </a:lnSpc>
            </a:pPr>
            <a:endParaRPr lang="en-IN" b="1" i="1" dirty="0">
              <a:solidFill>
                <a:srgbClr val="F5851F"/>
              </a:solidFill>
              <a:latin typeface="+mj-lt"/>
              <a:cs typeface="Arial" charset="0"/>
            </a:endParaRPr>
          </a:p>
          <a:p>
            <a:pPr marL="0" lvl="1" algn="just">
              <a:lnSpc>
                <a:spcPct val="200000"/>
              </a:lnSpc>
            </a:pPr>
            <a:r>
              <a:rPr lang="en-IN" b="1" i="1" dirty="0">
                <a:solidFill>
                  <a:srgbClr val="F5851F"/>
                </a:solidFill>
                <a:latin typeface="+mj-lt"/>
                <a:cs typeface="Arial" charset="0"/>
              </a:rPr>
              <a:t>Changes in the existing clause:</a:t>
            </a:r>
          </a:p>
          <a:p>
            <a:pPr marL="0" lvl="1" algn="just">
              <a:lnSpc>
                <a:spcPct val="200000"/>
              </a:lnSpc>
            </a:pPr>
            <a:r>
              <a:rPr lang="en-IN" dirty="0">
                <a:latin typeface="+mj-lt"/>
              </a:rPr>
              <a:t>In this list of taxes, GST which has come into force </a:t>
            </a:r>
            <a:r>
              <a:rPr lang="en-IN" dirty="0" err="1">
                <a:latin typeface="+mj-lt"/>
              </a:rPr>
              <a:t>w.e.f</a:t>
            </a:r>
            <a:r>
              <a:rPr lang="en-IN" dirty="0">
                <a:latin typeface="+mj-lt"/>
              </a:rPr>
              <a:t>. 1</a:t>
            </a:r>
            <a:r>
              <a:rPr lang="en-IN" baseline="30000" dirty="0">
                <a:latin typeface="+mj-lt"/>
              </a:rPr>
              <a:t>st</a:t>
            </a:r>
            <a:r>
              <a:rPr lang="en-IN" dirty="0">
                <a:latin typeface="+mj-lt"/>
              </a:rPr>
              <a:t> July, 2017 has been added and the assessee will have to mention GSTIN in this clause</a:t>
            </a:r>
            <a:r>
              <a:rPr lang="en-IN" dirty="0" smtClean="0">
                <a:latin typeface="+mj-lt"/>
              </a:rPr>
              <a:t>.</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1779984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smtClean="0">
                <a:solidFill>
                  <a:srgbClr val="F5851F"/>
                </a:solidFill>
                <a:latin typeface="Century Gothic"/>
              </a:rPr>
              <a:t>Clause 31(</a:t>
            </a:r>
            <a:r>
              <a:rPr lang="en-US" sz="2200" dirty="0" err="1" smtClean="0">
                <a:solidFill>
                  <a:srgbClr val="F5851F"/>
                </a:solidFill>
                <a:latin typeface="Century Gothic"/>
              </a:rPr>
              <a:t>ba</a:t>
            </a:r>
            <a:r>
              <a:rPr lang="en-US" sz="2200" dirty="0" smtClean="0">
                <a:solidFill>
                  <a:srgbClr val="F5851F"/>
                </a:solidFill>
                <a:latin typeface="Century Gothic"/>
              </a:rPr>
              <a:t>) </a:t>
            </a:r>
            <a:endParaRPr lang="en-US" sz="2200" dirty="0">
              <a:solidFill>
                <a:srgbClr val="F5851F"/>
              </a:solidFill>
              <a:latin typeface="Century Gothic"/>
            </a:endParaRPr>
          </a:p>
        </p:txBody>
      </p:sp>
      <p:sp>
        <p:nvSpPr>
          <p:cNvPr id="7" name="TextBox 6"/>
          <p:cNvSpPr txBox="1"/>
          <p:nvPr/>
        </p:nvSpPr>
        <p:spPr>
          <a:xfrm>
            <a:off x="488504" y="1139633"/>
            <a:ext cx="8856984" cy="466281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sub-clause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Particulars of </a:t>
            </a:r>
            <a:r>
              <a:rPr lang="en-IN" b="1" dirty="0">
                <a:latin typeface="+mj-lt"/>
              </a:rPr>
              <a:t>each receipt </a:t>
            </a:r>
            <a:r>
              <a:rPr lang="en-IN" dirty="0">
                <a:latin typeface="+mj-lt"/>
              </a:rPr>
              <a:t>exceeding the limit specified in section 269ST, </a:t>
            </a:r>
            <a:r>
              <a:rPr lang="en-IN" b="1" dirty="0">
                <a:latin typeface="+mj-lt"/>
              </a:rPr>
              <a:t>otherwise than by cheque or bank draft or use of electronic clearing system through bank </a:t>
            </a:r>
            <a:r>
              <a:rPr lang="en-IN" b="1" dirty="0" smtClean="0">
                <a:latin typeface="+mj-lt"/>
              </a:rPr>
              <a:t>account</a:t>
            </a:r>
          </a:p>
          <a:p>
            <a:pPr marL="285750" indent="-285750" algn="just">
              <a:lnSpc>
                <a:spcPct val="150000"/>
              </a:lnSpc>
              <a:buFont typeface="Wingdings" panose="05000000000000000000" pitchFamily="2" charset="2"/>
              <a:buChar char="§"/>
            </a:pPr>
            <a:endParaRPr lang="en-IN" b="1" dirty="0">
              <a:latin typeface="+mj-lt"/>
            </a:endParaRPr>
          </a:p>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marL="400050" indent="-400050" algn="just">
              <a:lnSpc>
                <a:spcPct val="150000"/>
              </a:lnSpc>
              <a:buFont typeface="+mj-lt"/>
              <a:buAutoNum type="romanLcPeriod"/>
            </a:pPr>
            <a:r>
              <a:rPr lang="en-IN" dirty="0" smtClean="0">
                <a:latin typeface="+mj-lt"/>
              </a:rPr>
              <a:t>Name</a:t>
            </a:r>
            <a:r>
              <a:rPr lang="en-IN" dirty="0">
                <a:latin typeface="+mj-lt"/>
              </a:rPr>
              <a:t>, address and PAN (if available with the assessee) of the payer </a:t>
            </a:r>
          </a:p>
          <a:p>
            <a:pPr marL="400050" indent="-400050" algn="just">
              <a:lnSpc>
                <a:spcPct val="150000"/>
              </a:lnSpc>
              <a:buFont typeface="+mj-lt"/>
              <a:buAutoNum type="romanLcPeriod"/>
            </a:pPr>
            <a:r>
              <a:rPr lang="en-IN" dirty="0">
                <a:latin typeface="+mj-lt"/>
              </a:rPr>
              <a:t>Nature of transaction </a:t>
            </a:r>
          </a:p>
          <a:p>
            <a:pPr marL="400050" indent="-400050" algn="just">
              <a:lnSpc>
                <a:spcPct val="150000"/>
              </a:lnSpc>
              <a:buFont typeface="+mj-lt"/>
              <a:buAutoNum type="romanLcPeriod"/>
            </a:pPr>
            <a:r>
              <a:rPr lang="en-IN" dirty="0">
                <a:latin typeface="+mj-lt"/>
              </a:rPr>
              <a:t>Amount of receipt </a:t>
            </a:r>
          </a:p>
          <a:p>
            <a:pPr marL="400050" indent="-400050" algn="just">
              <a:lnSpc>
                <a:spcPct val="150000"/>
              </a:lnSpc>
              <a:buFont typeface="+mj-lt"/>
              <a:buAutoNum type="romanLcPeriod"/>
            </a:pPr>
            <a:r>
              <a:rPr lang="en-IN" dirty="0">
                <a:latin typeface="+mj-lt"/>
              </a:rPr>
              <a:t>Date of receipt </a:t>
            </a: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7275803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a:t>
            </a:r>
            <a:r>
              <a:rPr lang="en-US" sz="2200" dirty="0" smtClean="0">
                <a:solidFill>
                  <a:srgbClr val="F5851F"/>
                </a:solidFill>
                <a:latin typeface="Century Gothic"/>
              </a:rPr>
              <a:t>31(bb) </a:t>
            </a:r>
            <a:endParaRPr lang="en-US" sz="2200" dirty="0">
              <a:solidFill>
                <a:srgbClr val="F5851F"/>
              </a:solidFill>
              <a:latin typeface="Century Gothic"/>
            </a:endParaRPr>
          </a:p>
        </p:txBody>
      </p:sp>
      <p:sp>
        <p:nvSpPr>
          <p:cNvPr id="7" name="TextBox 6"/>
          <p:cNvSpPr txBox="1"/>
          <p:nvPr/>
        </p:nvSpPr>
        <p:spPr>
          <a:xfrm>
            <a:off x="488504" y="1139633"/>
            <a:ext cx="8856984" cy="4247317"/>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sub-clause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Particulars of </a:t>
            </a:r>
            <a:r>
              <a:rPr lang="en-IN" b="1" dirty="0">
                <a:latin typeface="+mj-lt"/>
              </a:rPr>
              <a:t>each receipt </a:t>
            </a:r>
            <a:r>
              <a:rPr lang="en-IN" dirty="0">
                <a:latin typeface="+mj-lt"/>
              </a:rPr>
              <a:t>exceeding the limit specified in section 269ST, </a:t>
            </a:r>
            <a:r>
              <a:rPr lang="en-IN" b="1" dirty="0">
                <a:latin typeface="+mj-lt"/>
              </a:rPr>
              <a:t>by cheque or bank draft, not being account payee </a:t>
            </a:r>
            <a:r>
              <a:rPr lang="en-IN" dirty="0">
                <a:latin typeface="+mj-lt"/>
              </a:rPr>
              <a:t>cheque or account payee bank draft</a:t>
            </a:r>
          </a:p>
          <a:p>
            <a:pPr marL="285750" indent="-285750" algn="just">
              <a:lnSpc>
                <a:spcPct val="150000"/>
              </a:lnSpc>
              <a:buFont typeface="Wingdings" panose="05000000000000000000" pitchFamily="2" charset="2"/>
              <a:buChar char="§"/>
            </a:pPr>
            <a:endParaRPr lang="en-IN" u="sng" dirty="0">
              <a:latin typeface="+mj-lt"/>
            </a:endParaRPr>
          </a:p>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marL="400050" indent="-400050" algn="just">
              <a:lnSpc>
                <a:spcPct val="150000"/>
              </a:lnSpc>
              <a:buFont typeface="+mj-lt"/>
              <a:buAutoNum type="romanLcPeriod"/>
            </a:pPr>
            <a:r>
              <a:rPr lang="en-IN" dirty="0" smtClean="0">
                <a:latin typeface="+mj-lt"/>
              </a:rPr>
              <a:t>Name</a:t>
            </a:r>
            <a:r>
              <a:rPr lang="en-IN" dirty="0">
                <a:latin typeface="+mj-lt"/>
              </a:rPr>
              <a:t>, address and PAN (if available with the assessee) of the payer </a:t>
            </a:r>
          </a:p>
          <a:p>
            <a:pPr marL="400050" indent="-400050" algn="just">
              <a:lnSpc>
                <a:spcPct val="150000"/>
              </a:lnSpc>
              <a:buFont typeface="+mj-lt"/>
              <a:buAutoNum type="romanLcPeriod"/>
            </a:pPr>
            <a:r>
              <a:rPr lang="en-IN" dirty="0">
                <a:latin typeface="+mj-lt"/>
              </a:rPr>
              <a:t>Amount of receipt 	</a:t>
            </a:r>
          </a:p>
          <a:p>
            <a:pPr marL="400050" indent="-4000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9450790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a:t>
            </a:r>
            <a:r>
              <a:rPr lang="en-US" sz="2200" dirty="0" smtClean="0">
                <a:solidFill>
                  <a:srgbClr val="F5851F"/>
                </a:solidFill>
                <a:latin typeface="Century Gothic"/>
              </a:rPr>
              <a:t>31(</a:t>
            </a:r>
            <a:r>
              <a:rPr lang="en-US" sz="2200" dirty="0" err="1" smtClean="0">
                <a:solidFill>
                  <a:srgbClr val="F5851F"/>
                </a:solidFill>
                <a:latin typeface="Century Gothic"/>
              </a:rPr>
              <a:t>bc</a:t>
            </a:r>
            <a:r>
              <a:rPr lang="en-US" sz="2200" dirty="0" smtClean="0">
                <a:solidFill>
                  <a:srgbClr val="F5851F"/>
                </a:solidFill>
                <a:latin typeface="Century Gothic"/>
              </a:rPr>
              <a:t>) </a:t>
            </a:r>
            <a:endParaRPr lang="en-US" sz="2200" dirty="0">
              <a:solidFill>
                <a:srgbClr val="F5851F"/>
              </a:solidFill>
              <a:latin typeface="Century Gothic"/>
            </a:endParaRPr>
          </a:p>
        </p:txBody>
      </p:sp>
      <p:sp>
        <p:nvSpPr>
          <p:cNvPr id="7" name="TextBox 6"/>
          <p:cNvSpPr txBox="1"/>
          <p:nvPr/>
        </p:nvSpPr>
        <p:spPr>
          <a:xfrm>
            <a:off x="488504" y="1170032"/>
            <a:ext cx="8856984" cy="466281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a:t>
            </a:r>
            <a:r>
              <a:rPr lang="en-IN" b="1" i="1" dirty="0">
                <a:solidFill>
                  <a:srgbClr val="F5851F"/>
                </a:solidFill>
                <a:latin typeface="+mj-lt"/>
                <a:cs typeface="Arial" charset="0"/>
              </a:rPr>
              <a:t>sub-</a:t>
            </a:r>
            <a:r>
              <a:rPr lang="en-IN" b="1" i="1" dirty="0" smtClean="0">
                <a:solidFill>
                  <a:srgbClr val="F5851F"/>
                </a:solidFill>
                <a:latin typeface="+mj-lt"/>
                <a:cs typeface="Arial" charset="0"/>
              </a:rPr>
              <a:t>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Particulars of </a:t>
            </a:r>
            <a:r>
              <a:rPr lang="en-IN" b="1" dirty="0">
                <a:latin typeface="+mj-lt"/>
              </a:rPr>
              <a:t>each payment </a:t>
            </a:r>
            <a:r>
              <a:rPr lang="en-IN" dirty="0">
                <a:latin typeface="+mj-lt"/>
              </a:rPr>
              <a:t>exceeding the limit specified in section 269ST, </a:t>
            </a:r>
            <a:r>
              <a:rPr lang="en-IN" b="1" dirty="0">
                <a:latin typeface="+mj-lt"/>
              </a:rPr>
              <a:t>otherwise than by cheque or bank draft or use of electronic clearing system through bank account</a:t>
            </a:r>
          </a:p>
          <a:p>
            <a:pPr marL="0" lvl="1" algn="just">
              <a:lnSpc>
                <a:spcPct val="150000"/>
              </a:lnSpc>
            </a:pPr>
            <a:endParaRPr lang="en-US" b="1" i="1" dirty="0" smtClean="0">
              <a:solidFill>
                <a:srgbClr val="F5851F"/>
              </a:solidFill>
              <a:cs typeface="Arial" charset="0"/>
            </a:endParaRPr>
          </a:p>
          <a:p>
            <a:pPr marL="0" lvl="1" algn="just">
              <a:lnSpc>
                <a:spcPct val="150000"/>
              </a:lnSpc>
            </a:pPr>
            <a:r>
              <a:rPr lang="en-US" b="1" i="1" dirty="0" smtClean="0">
                <a:solidFill>
                  <a:srgbClr val="F5851F"/>
                </a:solidFill>
                <a:latin typeface="+mj-lt"/>
                <a:cs typeface="Arial" charset="0"/>
              </a:rPr>
              <a:t>Reporting </a:t>
            </a:r>
            <a:r>
              <a:rPr lang="en-US" b="1" i="1" dirty="0">
                <a:solidFill>
                  <a:srgbClr val="F5851F"/>
                </a:solidFill>
                <a:latin typeface="+mj-lt"/>
                <a:cs typeface="Arial" charset="0"/>
              </a:rPr>
              <a:t>Requirement</a:t>
            </a:r>
            <a:endParaRPr lang="en-IN" b="1" i="1" dirty="0">
              <a:solidFill>
                <a:srgbClr val="F5851F"/>
              </a:solidFill>
              <a:latin typeface="+mj-lt"/>
              <a:cs typeface="Arial" charset="0"/>
            </a:endParaRPr>
          </a:p>
          <a:p>
            <a:pPr marL="400050" indent="-400050" algn="just">
              <a:lnSpc>
                <a:spcPct val="150000"/>
              </a:lnSpc>
              <a:buFont typeface="+mj-lt"/>
              <a:buAutoNum type="romanLcPeriod"/>
            </a:pPr>
            <a:r>
              <a:rPr lang="en-IN" dirty="0" smtClean="0">
                <a:latin typeface="+mj-lt"/>
              </a:rPr>
              <a:t>Name</a:t>
            </a:r>
            <a:r>
              <a:rPr lang="en-IN" dirty="0">
                <a:latin typeface="+mj-lt"/>
              </a:rPr>
              <a:t>, address and PAN (if available with the assessee) of the payee </a:t>
            </a:r>
          </a:p>
          <a:p>
            <a:pPr marL="400050" indent="-400050" algn="just">
              <a:lnSpc>
                <a:spcPct val="150000"/>
              </a:lnSpc>
              <a:buFont typeface="+mj-lt"/>
              <a:buAutoNum type="romanLcPeriod"/>
            </a:pPr>
            <a:r>
              <a:rPr lang="en-IN" dirty="0">
                <a:latin typeface="+mj-lt"/>
              </a:rPr>
              <a:t>Nature of transaction </a:t>
            </a:r>
          </a:p>
          <a:p>
            <a:pPr marL="400050" indent="-400050" algn="just">
              <a:lnSpc>
                <a:spcPct val="150000"/>
              </a:lnSpc>
              <a:buFont typeface="+mj-lt"/>
              <a:buAutoNum type="romanLcPeriod"/>
            </a:pPr>
            <a:r>
              <a:rPr lang="en-IN" dirty="0">
                <a:latin typeface="+mj-lt"/>
              </a:rPr>
              <a:t>Amount of payment </a:t>
            </a:r>
          </a:p>
          <a:p>
            <a:pPr marL="400050" indent="-400050" algn="just">
              <a:lnSpc>
                <a:spcPct val="150000"/>
              </a:lnSpc>
              <a:buFont typeface="+mj-lt"/>
              <a:buAutoNum type="romanLcPeriod"/>
            </a:pPr>
            <a:r>
              <a:rPr lang="en-IN" dirty="0">
                <a:latin typeface="+mj-lt"/>
              </a:rPr>
              <a:t>Date of payment </a:t>
            </a: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6508242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a:t>
            </a:r>
            <a:r>
              <a:rPr lang="en-US" sz="2200" dirty="0" smtClean="0">
                <a:solidFill>
                  <a:srgbClr val="F5851F"/>
                </a:solidFill>
                <a:latin typeface="Century Gothic"/>
              </a:rPr>
              <a:t>31(</a:t>
            </a:r>
            <a:r>
              <a:rPr lang="en-US" sz="2200" dirty="0" err="1" smtClean="0">
                <a:solidFill>
                  <a:srgbClr val="F5851F"/>
                </a:solidFill>
                <a:latin typeface="Century Gothic"/>
              </a:rPr>
              <a:t>bd</a:t>
            </a:r>
            <a:r>
              <a:rPr lang="en-US" sz="2200" dirty="0" smtClean="0">
                <a:solidFill>
                  <a:srgbClr val="F5851F"/>
                </a:solidFill>
                <a:latin typeface="Century Gothic"/>
              </a:rPr>
              <a:t>) </a:t>
            </a:r>
            <a:endParaRPr lang="en-US" sz="2200" dirty="0">
              <a:solidFill>
                <a:srgbClr val="F5851F"/>
              </a:solidFill>
              <a:latin typeface="Century Gothic"/>
            </a:endParaRPr>
          </a:p>
        </p:txBody>
      </p:sp>
      <p:sp>
        <p:nvSpPr>
          <p:cNvPr id="7" name="TextBox 6"/>
          <p:cNvSpPr txBox="1"/>
          <p:nvPr/>
        </p:nvSpPr>
        <p:spPr>
          <a:xfrm>
            <a:off x="488504" y="1139633"/>
            <a:ext cx="8856984" cy="4247317"/>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a:t>
            </a:r>
            <a:r>
              <a:rPr lang="en-IN" b="1" i="1" dirty="0">
                <a:solidFill>
                  <a:srgbClr val="F5851F"/>
                </a:solidFill>
                <a:latin typeface="+mj-lt"/>
                <a:cs typeface="Arial" charset="0"/>
              </a:rPr>
              <a:t>sub-</a:t>
            </a:r>
            <a:r>
              <a:rPr lang="en-IN" b="1" i="1" dirty="0" smtClean="0">
                <a:solidFill>
                  <a:srgbClr val="F5851F"/>
                </a:solidFill>
                <a:latin typeface="+mj-lt"/>
                <a:cs typeface="Arial" charset="0"/>
              </a:rPr>
              <a:t>clause</a:t>
            </a:r>
            <a:endParaRPr lang="en-IN" dirty="0">
              <a:latin typeface="+mj-lt"/>
            </a:endParaRPr>
          </a:p>
          <a:p>
            <a:pPr marL="285750" indent="-285750" algn="just">
              <a:lnSpc>
                <a:spcPct val="150000"/>
              </a:lnSpc>
              <a:buFont typeface="Wingdings" panose="05000000000000000000" pitchFamily="2" charset="2"/>
              <a:buChar char="§"/>
            </a:pPr>
            <a:r>
              <a:rPr lang="en-IN" dirty="0" smtClean="0">
                <a:latin typeface="+mj-lt"/>
              </a:rPr>
              <a:t>Particulars of </a:t>
            </a:r>
            <a:r>
              <a:rPr lang="en-IN" b="1" dirty="0" smtClean="0">
                <a:latin typeface="+mj-lt"/>
              </a:rPr>
              <a:t>each payment </a:t>
            </a:r>
            <a:r>
              <a:rPr lang="en-IN" dirty="0" smtClean="0">
                <a:latin typeface="+mj-lt"/>
              </a:rPr>
              <a:t>exceeding the limit specified in section 269ST, </a:t>
            </a:r>
            <a:r>
              <a:rPr lang="en-IN" b="1" dirty="0" smtClean="0">
                <a:latin typeface="+mj-lt"/>
              </a:rPr>
              <a:t>by cheque or bank draft, not being account payee </a:t>
            </a:r>
            <a:r>
              <a:rPr lang="en-IN" dirty="0" smtClean="0">
                <a:latin typeface="+mj-lt"/>
              </a:rPr>
              <a:t>cheque or account payee bank draft:– </a:t>
            </a:r>
          </a:p>
          <a:p>
            <a:pPr algn="just">
              <a:lnSpc>
                <a:spcPct val="150000"/>
              </a:lnSpc>
            </a:pPr>
            <a:endParaRPr lang="en-IN" dirty="0">
              <a:latin typeface="+mj-lt"/>
            </a:endParaRPr>
          </a:p>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marL="400050" indent="-400050" algn="just">
              <a:lnSpc>
                <a:spcPct val="150000"/>
              </a:lnSpc>
              <a:buFont typeface="+mj-lt"/>
              <a:buAutoNum type="romanLcPeriod"/>
            </a:pPr>
            <a:r>
              <a:rPr lang="en-IN" dirty="0" smtClean="0">
                <a:latin typeface="+mj-lt"/>
              </a:rPr>
              <a:t>Name</a:t>
            </a:r>
            <a:r>
              <a:rPr lang="en-IN" dirty="0">
                <a:latin typeface="+mj-lt"/>
              </a:rPr>
              <a:t>, address and PAN (if available with the assessee) of the payee </a:t>
            </a:r>
          </a:p>
          <a:p>
            <a:pPr marL="400050" indent="-400050" algn="just">
              <a:lnSpc>
                <a:spcPct val="150000"/>
              </a:lnSpc>
              <a:buFont typeface="+mj-lt"/>
              <a:buAutoNum type="romanLcPeriod"/>
            </a:pPr>
            <a:r>
              <a:rPr lang="en-IN" dirty="0">
                <a:latin typeface="+mj-lt"/>
              </a:rPr>
              <a:t>Amount of payment 	</a:t>
            </a:r>
          </a:p>
          <a:p>
            <a:pPr algn="just">
              <a:lnSpc>
                <a:spcPct val="150000"/>
              </a:lnSpc>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3243226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31(c) </a:t>
            </a:r>
          </a:p>
          <a:p>
            <a:pPr algn="r"/>
            <a:endParaRPr lang="en-US" sz="2400" dirty="0">
              <a:solidFill>
                <a:srgbClr val="F5851F"/>
              </a:solidFill>
              <a:latin typeface="Century Gothic"/>
            </a:endParaRPr>
          </a:p>
        </p:txBody>
      </p:sp>
      <p:sp>
        <p:nvSpPr>
          <p:cNvPr id="7" name="TextBox 6"/>
          <p:cNvSpPr txBox="1"/>
          <p:nvPr/>
        </p:nvSpPr>
        <p:spPr>
          <a:xfrm>
            <a:off x="488504" y="1139633"/>
            <a:ext cx="8856984" cy="4662815"/>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a:t>
            </a:r>
            <a:r>
              <a:rPr lang="en-US" b="1" i="1" dirty="0" smtClean="0">
                <a:solidFill>
                  <a:srgbClr val="F5851F"/>
                </a:solidFill>
                <a:latin typeface="+mj-lt"/>
                <a:cs typeface="Arial" charset="0"/>
              </a:rPr>
              <a:t>Modification in language</a:t>
            </a:r>
            <a:endParaRPr lang="en-US" i="1" dirty="0" smtClean="0">
              <a:latin typeface="+mj-lt"/>
            </a:endParaRPr>
          </a:p>
          <a:p>
            <a:pPr marL="228600" lvl="1" indent="-228600" algn="just">
              <a:lnSpc>
                <a:spcPct val="150000"/>
              </a:lnSpc>
              <a:buFont typeface="Wingdings" pitchFamily="2" charset="2"/>
              <a:buChar char="§"/>
            </a:pPr>
            <a:r>
              <a:rPr lang="en-US" dirty="0">
                <a:latin typeface="+mj-lt"/>
                <a:cs typeface="Arial" charset="0"/>
              </a:rPr>
              <a:t>Particulars of each payment of loan or specified advance in an amount exceeding the limit specified in section 269T made during the previous year.</a:t>
            </a:r>
          </a:p>
          <a:p>
            <a:pPr marL="0" lvl="1" algn="just">
              <a:lnSpc>
                <a:spcPct val="150000"/>
              </a:lnSpc>
            </a:pPr>
            <a:r>
              <a:rPr lang="en-US" dirty="0" smtClean="0">
                <a:latin typeface="+mj-lt"/>
              </a:rPr>
              <a:t>v</a:t>
            </a:r>
            <a:r>
              <a:rPr lang="en-US" dirty="0">
                <a:latin typeface="+mj-lt"/>
              </a:rPr>
              <a:t>. In case the repayment was made by </a:t>
            </a:r>
            <a:r>
              <a:rPr lang="en-US" dirty="0" err="1">
                <a:latin typeface="+mj-lt"/>
              </a:rPr>
              <a:t>cheque</a:t>
            </a:r>
            <a:r>
              <a:rPr lang="en-US" dirty="0">
                <a:latin typeface="+mj-lt"/>
              </a:rPr>
              <a:t> or bank draft, whether the same was </a:t>
            </a:r>
            <a:r>
              <a:rPr lang="en-US" i="1" dirty="0">
                <a:latin typeface="+mj-lt"/>
              </a:rPr>
              <a:t>taken or accepted </a:t>
            </a:r>
            <a:r>
              <a:rPr lang="en-US" dirty="0">
                <a:latin typeface="+mj-lt"/>
              </a:rPr>
              <a:t>by an account payee </a:t>
            </a:r>
            <a:r>
              <a:rPr lang="en-US" dirty="0" err="1">
                <a:latin typeface="+mj-lt"/>
              </a:rPr>
              <a:t>cheque</a:t>
            </a:r>
            <a:r>
              <a:rPr lang="en-US" dirty="0">
                <a:latin typeface="+mj-lt"/>
              </a:rPr>
              <a:t> or an account payee bank draft</a:t>
            </a:r>
          </a:p>
          <a:p>
            <a:pPr marL="0" lvl="1" algn="just">
              <a:lnSpc>
                <a:spcPct val="150000"/>
              </a:lnSpc>
            </a:pPr>
            <a:endParaRPr lang="en-IN" b="1" i="1" dirty="0" smtClean="0">
              <a:solidFill>
                <a:srgbClr val="F5851F"/>
              </a:solidFill>
              <a:latin typeface="+mj-lt"/>
              <a:cs typeface="Arial" charset="0"/>
            </a:endParaRPr>
          </a:p>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a:lnSpc>
                <a:spcPct val="150000"/>
              </a:lnSpc>
            </a:pPr>
            <a:r>
              <a:rPr lang="en-US" dirty="0" smtClean="0">
                <a:latin typeface="+mj-lt"/>
              </a:rPr>
              <a:t>The </a:t>
            </a:r>
            <a:r>
              <a:rPr lang="en-US" dirty="0">
                <a:latin typeface="+mj-lt"/>
              </a:rPr>
              <a:t>language is modified in as much as the words taken or accepted in sub item (v) is replaced by repaid </a:t>
            </a:r>
            <a:endParaRPr lang="en-US" dirty="0">
              <a:latin typeface="+mj-lt"/>
              <a:cs typeface="Arial" charset="0"/>
            </a:endParaRPr>
          </a:p>
          <a:p>
            <a:pPr marL="285750" indent="-285750">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4827593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a:t>
            </a:r>
            <a:r>
              <a:rPr lang="en-US" sz="2200" dirty="0" smtClean="0">
                <a:solidFill>
                  <a:srgbClr val="F5851F"/>
                </a:solidFill>
                <a:latin typeface="Century Gothic"/>
              </a:rPr>
              <a:t>31(d) </a:t>
            </a:r>
            <a:endParaRPr lang="en-US" sz="2200" dirty="0">
              <a:solidFill>
                <a:srgbClr val="F5851F"/>
              </a:solidFill>
              <a:latin typeface="Century Gothic"/>
            </a:endParaRPr>
          </a:p>
          <a:p>
            <a:pPr algn="r"/>
            <a:endParaRPr lang="en-US" sz="2400" dirty="0">
              <a:solidFill>
                <a:srgbClr val="F5851F"/>
              </a:solidFill>
              <a:latin typeface="Century Gothic"/>
            </a:endParaRPr>
          </a:p>
        </p:txBody>
      </p:sp>
      <p:sp>
        <p:nvSpPr>
          <p:cNvPr id="7" name="TextBox 6"/>
          <p:cNvSpPr txBox="1"/>
          <p:nvPr/>
        </p:nvSpPr>
        <p:spPr>
          <a:xfrm>
            <a:off x="488504" y="1139633"/>
            <a:ext cx="8856984" cy="5441170"/>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a:t>
            </a:r>
            <a:r>
              <a:rPr lang="en-US" b="1" i="1" dirty="0" smtClean="0">
                <a:solidFill>
                  <a:srgbClr val="F5851F"/>
                </a:solidFill>
                <a:latin typeface="+mj-lt"/>
                <a:cs typeface="Arial" charset="0"/>
              </a:rPr>
              <a:t>Modification in language</a:t>
            </a:r>
            <a:endParaRPr lang="en-US" i="1" dirty="0" smtClean="0">
              <a:latin typeface="+mj-lt"/>
            </a:endParaRPr>
          </a:p>
          <a:p>
            <a:pPr marL="228600" lvl="1" indent="-228600" algn="just">
              <a:lnSpc>
                <a:spcPct val="150000"/>
              </a:lnSpc>
              <a:buFont typeface="Wingdings" pitchFamily="2" charset="2"/>
              <a:buChar char="§"/>
            </a:pPr>
            <a:r>
              <a:rPr lang="en-US" dirty="0">
                <a:latin typeface="+mj-lt"/>
              </a:rPr>
              <a:t>Particulars of repayment of loan or deposit </a:t>
            </a:r>
            <a:r>
              <a:rPr lang="en-US" dirty="0" smtClean="0">
                <a:latin typeface="+mj-lt"/>
              </a:rPr>
              <a:t>or </a:t>
            </a:r>
            <a:r>
              <a:rPr lang="en-US" dirty="0">
                <a:latin typeface="+mj-lt"/>
              </a:rPr>
              <a:t>any specified advance in an amount exceeding the limit specified in section 269T received otherwise than by a </a:t>
            </a:r>
            <a:r>
              <a:rPr lang="en-US" dirty="0" err="1">
                <a:latin typeface="+mj-lt"/>
              </a:rPr>
              <a:t>cheque</a:t>
            </a:r>
            <a:r>
              <a:rPr lang="en-US" dirty="0">
                <a:latin typeface="+mj-lt"/>
              </a:rPr>
              <a:t> or bank draft or use of electronic clearing system through a bank account during the previous year </a:t>
            </a:r>
          </a:p>
          <a:p>
            <a:pPr marL="0" lvl="1" algn="just">
              <a:lnSpc>
                <a:spcPct val="150000"/>
              </a:lnSpc>
            </a:pPr>
            <a:r>
              <a:rPr lang="en-US" dirty="0" smtClean="0">
                <a:latin typeface="+mj-lt"/>
                <a:cs typeface="Arial" charset="0"/>
              </a:rPr>
              <a:t>ii. Amount </a:t>
            </a:r>
            <a:r>
              <a:rPr lang="en-US" dirty="0">
                <a:latin typeface="+mj-lt"/>
                <a:cs typeface="Arial" charset="0"/>
              </a:rPr>
              <a:t>of loan or deposit or any specified advance amount </a:t>
            </a:r>
            <a:r>
              <a:rPr lang="en-US" dirty="0" smtClean="0">
                <a:latin typeface="+mj-lt"/>
                <a:cs typeface="Arial" charset="0"/>
              </a:rPr>
              <a:t>received </a:t>
            </a:r>
            <a:r>
              <a:rPr lang="en-US" dirty="0">
                <a:latin typeface="+mj-lt"/>
                <a:cs typeface="Arial" charset="0"/>
              </a:rPr>
              <a:t>otherwise than by a </a:t>
            </a:r>
            <a:r>
              <a:rPr lang="en-US" dirty="0" err="1">
                <a:latin typeface="+mj-lt"/>
                <a:cs typeface="Arial" charset="0"/>
              </a:rPr>
              <a:t>cheque</a:t>
            </a:r>
            <a:r>
              <a:rPr lang="en-US" dirty="0">
                <a:latin typeface="+mj-lt"/>
                <a:cs typeface="Arial" charset="0"/>
              </a:rPr>
              <a:t> or bank draft or use of electronic clearing system through a bank account during the previous year</a:t>
            </a:r>
            <a:r>
              <a:rPr lang="en-US" dirty="0" smtClean="0">
                <a:latin typeface="+mj-lt"/>
                <a:cs typeface="Arial" charset="0"/>
              </a:rPr>
              <a:t>.</a:t>
            </a:r>
          </a:p>
          <a:p>
            <a:pPr marL="0" lvl="1" algn="just">
              <a:lnSpc>
                <a:spcPct val="150000"/>
              </a:lnSpc>
            </a:pPr>
            <a:endParaRPr lang="en-IN" b="1" dirty="0" smtClean="0">
              <a:solidFill>
                <a:srgbClr val="F5851F"/>
              </a:solidFill>
              <a:latin typeface="+mj-lt"/>
              <a:cs typeface="Arial" charset="0"/>
            </a:endParaRPr>
          </a:p>
          <a:p>
            <a:pPr marL="0" lvl="1" algn="just">
              <a:lnSpc>
                <a:spcPct val="150000"/>
              </a:lnSpc>
            </a:pPr>
            <a:r>
              <a:rPr lang="en-US" b="1" i="1" dirty="0">
                <a:solidFill>
                  <a:srgbClr val="F5851F"/>
                </a:solidFill>
                <a:latin typeface="+mj-lt"/>
                <a:cs typeface="Arial" charset="0"/>
              </a:rPr>
              <a:t>Reporting Requirement</a:t>
            </a:r>
            <a:endParaRPr lang="en-IN" b="1" i="1" dirty="0">
              <a:solidFill>
                <a:srgbClr val="F5851F"/>
              </a:solidFill>
              <a:latin typeface="+mj-lt"/>
              <a:cs typeface="Arial" charset="0"/>
            </a:endParaRPr>
          </a:p>
          <a:p>
            <a:pPr>
              <a:lnSpc>
                <a:spcPct val="150000"/>
              </a:lnSpc>
            </a:pPr>
            <a:r>
              <a:rPr lang="en-US" dirty="0" smtClean="0">
                <a:latin typeface="+mj-lt"/>
              </a:rPr>
              <a:t>The </a:t>
            </a:r>
            <a:r>
              <a:rPr lang="en-US" dirty="0">
                <a:latin typeface="+mj-lt"/>
              </a:rPr>
              <a:t>language is modified in as much as the words amount of in sub item (ii) is replaced by repayment of.</a:t>
            </a:r>
            <a:endParaRPr lang="en-US" dirty="0">
              <a:latin typeface="+mj-lt"/>
              <a:cs typeface="Arial" charset="0"/>
            </a:endParaRPr>
          </a:p>
          <a:p>
            <a:pPr marL="285750" indent="-285750">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088645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a:t>
            </a:r>
            <a:r>
              <a:rPr lang="en-US" sz="2200" dirty="0" smtClean="0">
                <a:solidFill>
                  <a:srgbClr val="F5851F"/>
                </a:solidFill>
                <a:latin typeface="Century Gothic"/>
              </a:rPr>
              <a:t>31(e) </a:t>
            </a:r>
            <a:endParaRPr lang="en-US" sz="2200" dirty="0">
              <a:solidFill>
                <a:srgbClr val="F5851F"/>
              </a:solidFill>
              <a:latin typeface="Century Gothic"/>
            </a:endParaRPr>
          </a:p>
          <a:p>
            <a:pPr algn="r"/>
            <a:endParaRPr lang="en-US" sz="2400" dirty="0">
              <a:solidFill>
                <a:srgbClr val="F5851F"/>
              </a:solidFill>
              <a:latin typeface="Century Gothic"/>
            </a:endParaRPr>
          </a:p>
        </p:txBody>
      </p:sp>
      <p:sp>
        <p:nvSpPr>
          <p:cNvPr id="7" name="TextBox 6"/>
          <p:cNvSpPr txBox="1"/>
          <p:nvPr/>
        </p:nvSpPr>
        <p:spPr>
          <a:xfrm>
            <a:off x="488504" y="1139633"/>
            <a:ext cx="8856984" cy="5025671"/>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a:t>
            </a:r>
            <a:r>
              <a:rPr lang="en-US" b="1" i="1" dirty="0" smtClean="0">
                <a:solidFill>
                  <a:srgbClr val="F5851F"/>
                </a:solidFill>
                <a:latin typeface="+mj-lt"/>
                <a:cs typeface="Arial" charset="0"/>
              </a:rPr>
              <a:t>Modification in language</a:t>
            </a:r>
            <a:endParaRPr lang="en-US" i="1" dirty="0" smtClean="0">
              <a:latin typeface="+mj-lt"/>
            </a:endParaRPr>
          </a:p>
          <a:p>
            <a:pPr marL="228600" lvl="1" indent="-228600" algn="just">
              <a:lnSpc>
                <a:spcPct val="150000"/>
              </a:lnSpc>
              <a:buFont typeface="Wingdings" pitchFamily="2" charset="2"/>
              <a:buChar char="§"/>
            </a:pPr>
            <a:r>
              <a:rPr lang="en-US" dirty="0">
                <a:latin typeface="+mj-lt"/>
              </a:rPr>
              <a:t>Particulars of repayment of loan or deposit </a:t>
            </a:r>
            <a:r>
              <a:rPr lang="en-US" dirty="0" smtClean="0">
                <a:latin typeface="+mj-lt"/>
              </a:rPr>
              <a:t>or </a:t>
            </a:r>
            <a:r>
              <a:rPr lang="en-US" dirty="0">
                <a:latin typeface="+mj-lt"/>
              </a:rPr>
              <a:t>deposit or any specified advance in an amount exceeding the limit specified in section 269T received </a:t>
            </a:r>
            <a:r>
              <a:rPr lang="en-US" dirty="0" smtClean="0">
                <a:latin typeface="+mj-lt"/>
              </a:rPr>
              <a:t>by way of a </a:t>
            </a:r>
            <a:r>
              <a:rPr lang="en-US" dirty="0" err="1">
                <a:latin typeface="+mj-lt"/>
              </a:rPr>
              <a:t>cheque</a:t>
            </a:r>
            <a:r>
              <a:rPr lang="en-US" dirty="0">
                <a:latin typeface="+mj-lt"/>
              </a:rPr>
              <a:t> or bank draft </a:t>
            </a:r>
            <a:r>
              <a:rPr lang="en-US" dirty="0" smtClean="0">
                <a:latin typeface="+mj-lt"/>
              </a:rPr>
              <a:t>which is not an account payee </a:t>
            </a:r>
            <a:r>
              <a:rPr lang="en-US" dirty="0" err="1" smtClean="0">
                <a:latin typeface="+mj-lt"/>
              </a:rPr>
              <a:t>cheque</a:t>
            </a:r>
            <a:r>
              <a:rPr lang="en-US" dirty="0" smtClean="0">
                <a:latin typeface="+mj-lt"/>
              </a:rPr>
              <a:t> or account payee bank draft during </a:t>
            </a:r>
            <a:r>
              <a:rPr lang="en-US" dirty="0">
                <a:latin typeface="+mj-lt"/>
              </a:rPr>
              <a:t>the previous year </a:t>
            </a:r>
            <a:endParaRPr lang="en-US" dirty="0" smtClean="0">
              <a:latin typeface="+mj-lt"/>
            </a:endParaRPr>
          </a:p>
          <a:p>
            <a:pPr marL="0" lvl="1" algn="just">
              <a:lnSpc>
                <a:spcPct val="150000"/>
              </a:lnSpc>
            </a:pPr>
            <a:r>
              <a:rPr lang="en-US" dirty="0" smtClean="0">
                <a:latin typeface="+mj-lt"/>
                <a:cs typeface="Arial" charset="0"/>
              </a:rPr>
              <a:t>ii. Amount of loan or deposit or any specified advance received </a:t>
            </a:r>
            <a:r>
              <a:rPr lang="en-US" dirty="0">
                <a:latin typeface="+mj-lt"/>
              </a:rPr>
              <a:t>by way of a </a:t>
            </a:r>
            <a:r>
              <a:rPr lang="en-US" dirty="0" err="1">
                <a:latin typeface="+mj-lt"/>
              </a:rPr>
              <a:t>cheque</a:t>
            </a:r>
            <a:r>
              <a:rPr lang="en-US" dirty="0">
                <a:latin typeface="+mj-lt"/>
              </a:rPr>
              <a:t> or bank draft which is not an account payee </a:t>
            </a:r>
            <a:r>
              <a:rPr lang="en-US" dirty="0" err="1">
                <a:latin typeface="+mj-lt"/>
              </a:rPr>
              <a:t>cheque</a:t>
            </a:r>
            <a:r>
              <a:rPr lang="en-US" dirty="0">
                <a:latin typeface="+mj-lt"/>
              </a:rPr>
              <a:t> or account payee bank draft during the previous year </a:t>
            </a:r>
          </a:p>
          <a:p>
            <a:pPr marL="0" lvl="1" algn="just">
              <a:lnSpc>
                <a:spcPct val="150000"/>
              </a:lnSpc>
            </a:pPr>
            <a:endParaRPr lang="en-US" dirty="0">
              <a:latin typeface="+mj-lt"/>
              <a:cs typeface="Arial" charset="0"/>
            </a:endParaRPr>
          </a:p>
          <a:p>
            <a:pPr marL="0" lvl="1" algn="just">
              <a:lnSpc>
                <a:spcPct val="150000"/>
              </a:lnSpc>
            </a:pPr>
            <a:r>
              <a:rPr lang="en-US" b="1" i="1" dirty="0" smtClean="0">
                <a:solidFill>
                  <a:srgbClr val="F5851F"/>
                </a:solidFill>
                <a:latin typeface="+mj-lt"/>
                <a:cs typeface="Arial" charset="0"/>
              </a:rPr>
              <a:t>Reporting </a:t>
            </a:r>
            <a:r>
              <a:rPr lang="en-US" b="1" i="1" dirty="0">
                <a:solidFill>
                  <a:srgbClr val="F5851F"/>
                </a:solidFill>
                <a:latin typeface="+mj-lt"/>
                <a:cs typeface="Arial" charset="0"/>
              </a:rPr>
              <a:t>Requirement</a:t>
            </a:r>
            <a:endParaRPr lang="en-IN" b="1" i="1" dirty="0">
              <a:solidFill>
                <a:srgbClr val="F5851F"/>
              </a:solidFill>
              <a:latin typeface="+mj-lt"/>
              <a:cs typeface="Arial" charset="0"/>
            </a:endParaRPr>
          </a:p>
          <a:p>
            <a:pPr>
              <a:lnSpc>
                <a:spcPct val="150000"/>
              </a:lnSpc>
            </a:pPr>
            <a:r>
              <a:rPr lang="en-US" dirty="0" smtClean="0">
                <a:latin typeface="+mj-lt"/>
              </a:rPr>
              <a:t>The </a:t>
            </a:r>
            <a:r>
              <a:rPr lang="en-US" dirty="0">
                <a:latin typeface="+mj-lt"/>
              </a:rPr>
              <a:t>language is modified in as much as the words amount of in sub item (ii) is replaced by repayment of.</a:t>
            </a:r>
            <a:endParaRPr lang="en-US" dirty="0">
              <a:latin typeface="+mj-lt"/>
              <a:cs typeface="Arial"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1072854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34 : TDS &amp; TCS</a:t>
            </a:r>
          </a:p>
          <a:p>
            <a:pPr algn="r"/>
            <a:endParaRPr lang="en-US" sz="2400" dirty="0">
              <a:solidFill>
                <a:srgbClr val="F5851F"/>
              </a:solidFill>
              <a:latin typeface="Century Gothic"/>
            </a:endParaRPr>
          </a:p>
        </p:txBody>
      </p:sp>
      <p:sp>
        <p:nvSpPr>
          <p:cNvPr id="7" name="TextBox 6"/>
          <p:cNvSpPr txBox="1"/>
          <p:nvPr/>
        </p:nvSpPr>
        <p:spPr>
          <a:xfrm>
            <a:off x="488504" y="1139633"/>
            <a:ext cx="8856984" cy="3139321"/>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Disclosure of details/transactions not reported in TDS/ TCS statements</a:t>
            </a:r>
            <a:endParaRPr lang="en-US" i="1" dirty="0" smtClean="0">
              <a:latin typeface="+mj-lt"/>
            </a:endParaRPr>
          </a:p>
          <a:p>
            <a:pPr marL="228600" indent="-228600" algn="just">
              <a:lnSpc>
                <a:spcPct val="150000"/>
              </a:lnSpc>
              <a:spcAft>
                <a:spcPct val="0"/>
              </a:spcAft>
              <a:buSzPct val="100000"/>
              <a:buFont typeface="Wingdings" pitchFamily="2" charset="2"/>
              <a:buChar char="§"/>
            </a:pPr>
            <a:r>
              <a:rPr lang="en-US" dirty="0">
                <a:latin typeface="+mj-lt"/>
              </a:rPr>
              <a:t>Clause 34(b) : Filling of TDS and TCS returns</a:t>
            </a:r>
          </a:p>
          <a:p>
            <a:pPr algn="just">
              <a:lnSpc>
                <a:spcPct val="150000"/>
              </a:lnSpc>
              <a:spcAft>
                <a:spcPct val="0"/>
              </a:spcAft>
              <a:buSzPct val="100000"/>
            </a:pPr>
            <a:r>
              <a:rPr lang="en-US" dirty="0">
                <a:latin typeface="+mj-lt"/>
              </a:rPr>
              <a:t>The tax auditor  shall report on the compliance by the assesse with provisions of furnishing of TDS or TCS statements with in prescribed time.</a:t>
            </a:r>
          </a:p>
          <a:p>
            <a:pPr algn="just">
              <a:lnSpc>
                <a:spcPct val="150000"/>
              </a:lnSpc>
              <a:spcAft>
                <a:spcPct val="0"/>
              </a:spcAft>
              <a:buSzPct val="100000"/>
            </a:pPr>
            <a:endParaRPr lang="en-US" dirty="0"/>
          </a:p>
          <a:p>
            <a:pPr algn="just">
              <a:lnSpc>
                <a:spcPct val="200000"/>
              </a:lnSpc>
              <a:spcAft>
                <a:spcPct val="0"/>
              </a:spcAft>
              <a:buSzPct val="100000"/>
            </a:pPr>
            <a:endParaRPr lang="en-US"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xmlns="" val="327482859"/>
              </p:ext>
            </p:extLst>
          </p:nvPr>
        </p:nvGraphicFramePr>
        <p:xfrm>
          <a:off x="627951" y="3429000"/>
          <a:ext cx="8717536" cy="2560320"/>
        </p:xfrm>
        <a:graphic>
          <a:graphicData uri="http://schemas.openxmlformats.org/drawingml/2006/table">
            <a:tbl>
              <a:tblPr firstRow="1" bandRow="1">
                <a:tableStyleId>{5C22544A-7EE6-4342-B048-85BDC9FD1C3A}</a:tableStyleId>
              </a:tblPr>
              <a:tblGrid>
                <a:gridCol w="1511445">
                  <a:extLst>
                    <a:ext uri="{9D8B030D-6E8A-4147-A177-3AD203B41FA5}">
                      <a16:colId xmlns:a16="http://schemas.microsoft.com/office/drawing/2014/main" xmlns="" val="885139831"/>
                    </a:ext>
                  </a:extLst>
                </a:gridCol>
                <a:gridCol w="872136">
                  <a:extLst>
                    <a:ext uri="{9D8B030D-6E8A-4147-A177-3AD203B41FA5}">
                      <a16:colId xmlns:a16="http://schemas.microsoft.com/office/drawing/2014/main" xmlns="" val="2699659657"/>
                    </a:ext>
                  </a:extLst>
                </a:gridCol>
                <a:gridCol w="1347846">
                  <a:extLst>
                    <a:ext uri="{9D8B030D-6E8A-4147-A177-3AD203B41FA5}">
                      <a16:colId xmlns:a16="http://schemas.microsoft.com/office/drawing/2014/main" xmlns="" val="1250529039"/>
                    </a:ext>
                  </a:extLst>
                </a:gridCol>
                <a:gridCol w="1585701">
                  <a:extLst>
                    <a:ext uri="{9D8B030D-6E8A-4147-A177-3AD203B41FA5}">
                      <a16:colId xmlns:a16="http://schemas.microsoft.com/office/drawing/2014/main" xmlns="" val="2487024912"/>
                    </a:ext>
                  </a:extLst>
                </a:gridCol>
                <a:gridCol w="3400408">
                  <a:extLst>
                    <a:ext uri="{9D8B030D-6E8A-4147-A177-3AD203B41FA5}">
                      <a16:colId xmlns:a16="http://schemas.microsoft.com/office/drawing/2014/main" xmlns="" val="2400808783"/>
                    </a:ext>
                  </a:extLst>
                </a:gridCol>
              </a:tblGrid>
              <a:tr h="2304256">
                <a:tc>
                  <a:txBody>
                    <a:bodyPr/>
                    <a:lstStyle/>
                    <a:p>
                      <a:r>
                        <a:rPr lang="en-US" b="0" dirty="0" smtClean="0">
                          <a:solidFill>
                            <a:schemeClr val="bg2"/>
                          </a:solidFill>
                          <a:latin typeface="+mj-lt"/>
                        </a:rPr>
                        <a:t>Tax</a:t>
                      </a:r>
                      <a:r>
                        <a:rPr lang="en-US" b="0" baseline="0" dirty="0" smtClean="0">
                          <a:solidFill>
                            <a:schemeClr val="bg2"/>
                          </a:solidFill>
                          <a:latin typeface="+mj-lt"/>
                        </a:rPr>
                        <a:t> Deduction &amp; Collection Account No.</a:t>
                      </a:r>
                      <a:endParaRPr lang="en-US" b="0" dirty="0">
                        <a:solidFill>
                          <a:schemeClr val="bg2"/>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E4283"/>
                    </a:solidFill>
                  </a:tcPr>
                </a:tc>
                <a:tc>
                  <a:txBody>
                    <a:bodyPr/>
                    <a:lstStyle/>
                    <a:p>
                      <a:r>
                        <a:rPr lang="en-US" b="0" dirty="0" smtClean="0">
                          <a:solidFill>
                            <a:schemeClr val="bg2"/>
                          </a:solidFill>
                          <a:latin typeface="+mj-lt"/>
                        </a:rPr>
                        <a:t>Type of Form</a:t>
                      </a:r>
                      <a:endParaRPr lang="en-US" b="0" dirty="0">
                        <a:solidFill>
                          <a:schemeClr val="bg2"/>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E4283"/>
                    </a:solidFill>
                  </a:tcPr>
                </a:tc>
                <a:tc>
                  <a:txBody>
                    <a:bodyPr/>
                    <a:lstStyle/>
                    <a:p>
                      <a:r>
                        <a:rPr lang="en-US" b="0" dirty="0" smtClean="0">
                          <a:solidFill>
                            <a:schemeClr val="bg2"/>
                          </a:solidFill>
                          <a:latin typeface="+mj-lt"/>
                        </a:rPr>
                        <a:t>Due date of furnishing statement</a:t>
                      </a:r>
                      <a:endParaRPr lang="en-US" b="0" dirty="0">
                        <a:solidFill>
                          <a:schemeClr val="bg2"/>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E4283"/>
                    </a:solidFill>
                  </a:tcPr>
                </a:tc>
                <a:tc>
                  <a:txBody>
                    <a:bodyPr/>
                    <a:lstStyle/>
                    <a:p>
                      <a:r>
                        <a:rPr lang="en-US" b="0" dirty="0" smtClean="0">
                          <a:solidFill>
                            <a:schemeClr val="bg2"/>
                          </a:solidFill>
                          <a:latin typeface="+mj-lt"/>
                        </a:rPr>
                        <a:t>Date of furnishing</a:t>
                      </a:r>
                      <a:r>
                        <a:rPr lang="en-US" b="0" baseline="0" dirty="0" smtClean="0">
                          <a:solidFill>
                            <a:schemeClr val="bg2"/>
                          </a:solidFill>
                          <a:latin typeface="+mj-lt"/>
                        </a:rPr>
                        <a:t> statement, if furnished</a:t>
                      </a:r>
                      <a:endParaRPr lang="en-US" b="0" dirty="0">
                        <a:solidFill>
                          <a:schemeClr val="bg2"/>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E4283"/>
                    </a:solidFill>
                  </a:tcPr>
                </a:tc>
                <a:tc>
                  <a:txBody>
                    <a:bodyPr/>
                    <a:lstStyle/>
                    <a:p>
                      <a:r>
                        <a:rPr lang="en-US" sz="1800" b="0" i="0" u="none" strike="noStrike" kern="1200" baseline="0" dirty="0" smtClean="0">
                          <a:solidFill>
                            <a:schemeClr val="bg2"/>
                          </a:solidFill>
                          <a:latin typeface="+mj-lt"/>
                          <a:ea typeface="+mn-ea"/>
                          <a:cs typeface="+mn-cs"/>
                        </a:rPr>
                        <a:t>Whether the statement of tax deducted or collected contains information about all details/transactions which are required to be reported. </a:t>
                      </a:r>
                      <a:r>
                        <a:rPr lang="en-US" sz="1800" b="1" i="1" u="none" strike="noStrike" kern="1200" baseline="0" dirty="0" smtClean="0">
                          <a:solidFill>
                            <a:schemeClr val="bg2"/>
                          </a:solidFill>
                          <a:latin typeface="+mj-lt"/>
                          <a:ea typeface="+mn-ea"/>
                          <a:cs typeface="+mn-cs"/>
                        </a:rPr>
                        <a:t>If not, furnish list of details/ transactions which are not reported. 	</a:t>
                      </a:r>
                    </a:p>
                    <a:p>
                      <a:endParaRPr lang="en-US" b="0" dirty="0">
                        <a:solidFill>
                          <a:schemeClr val="bg2"/>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E4283"/>
                    </a:solidFill>
                  </a:tcPr>
                </a:tc>
                <a:extLst>
                  <a:ext uri="{0D108BD9-81ED-4DB2-BD59-A6C34878D82A}">
                    <a16:rowId xmlns:a16="http://schemas.microsoft.com/office/drawing/2014/main" xmlns="" val="3529031589"/>
                  </a:ext>
                </a:extLst>
              </a:tr>
            </a:tbl>
          </a:graphicData>
        </a:graphic>
      </p:graphicFrame>
    </p:spTree>
    <p:extLst>
      <p:ext uri="{BB962C8B-B14F-4D97-AF65-F5344CB8AC3E}">
        <p14:creationId xmlns:p14="http://schemas.microsoft.com/office/powerpoint/2010/main" xmlns="" val="30816003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rgbClr val="F5851F"/>
              </a:solidFill>
              <a:latin typeface="Century Gothic"/>
            </a:endParaRPr>
          </a:p>
          <a:p>
            <a:pPr algn="r"/>
            <a:r>
              <a:rPr lang="en-US" sz="2200" dirty="0">
                <a:solidFill>
                  <a:srgbClr val="F5851F"/>
                </a:solidFill>
                <a:latin typeface="Century Gothic"/>
              </a:rPr>
              <a:t>Clause 34 : TDS &amp; TCS</a:t>
            </a:r>
          </a:p>
          <a:p>
            <a:pPr algn="r"/>
            <a:endParaRPr lang="en-US" sz="2400" dirty="0">
              <a:solidFill>
                <a:srgbClr val="F5851F"/>
              </a:solidFill>
              <a:latin typeface="Century Gothic"/>
            </a:endParaRPr>
          </a:p>
        </p:txBody>
      </p:sp>
      <p:sp>
        <p:nvSpPr>
          <p:cNvPr id="7" name="TextBox 6"/>
          <p:cNvSpPr txBox="1"/>
          <p:nvPr/>
        </p:nvSpPr>
        <p:spPr>
          <a:xfrm>
            <a:off x="488504" y="1109643"/>
            <a:ext cx="8856984" cy="4801314"/>
          </a:xfrm>
          <a:prstGeom prst="rect">
            <a:avLst/>
          </a:prstGeom>
          <a:noFill/>
        </p:spPr>
        <p:txBody>
          <a:bodyPr wrap="square" rtlCol="0">
            <a:spAutoFit/>
          </a:bodyPr>
          <a:lstStyle/>
          <a:p>
            <a:pPr lvl="0" algn="just">
              <a:lnSpc>
                <a:spcPct val="200000"/>
              </a:lnSpc>
            </a:pPr>
            <a:r>
              <a:rPr lang="en-US" b="1" dirty="0">
                <a:solidFill>
                  <a:srgbClr val="1E4283"/>
                </a:solidFill>
                <a:latin typeface="Century Gothic"/>
              </a:rPr>
              <a:t>Matters to be considered</a:t>
            </a:r>
            <a:endParaRPr lang="en-US" dirty="0">
              <a:solidFill>
                <a:srgbClr val="303030"/>
              </a:solidFill>
              <a:latin typeface="Century Gothic"/>
            </a:endParaRPr>
          </a:p>
          <a:p>
            <a:pPr marL="228600" indent="-228600" algn="just">
              <a:lnSpc>
                <a:spcPct val="150000"/>
              </a:lnSpc>
              <a:spcAft>
                <a:spcPct val="0"/>
              </a:spcAft>
              <a:buSzPct val="100000"/>
              <a:buFont typeface="Wingdings" pitchFamily="2" charset="2"/>
              <a:buChar char="§"/>
            </a:pPr>
            <a:r>
              <a:rPr lang="en-US" dirty="0" smtClean="0">
                <a:latin typeface="+mj-lt"/>
              </a:rPr>
              <a:t>The revised clause requires disclosure pertaining to </a:t>
            </a:r>
            <a:r>
              <a:rPr lang="en-US" i="1" dirty="0">
                <a:solidFill>
                  <a:srgbClr val="303030"/>
                </a:solidFill>
                <a:latin typeface="Century Gothic"/>
              </a:rPr>
              <a:t>list of details/ transactions which are not reported </a:t>
            </a:r>
            <a:r>
              <a:rPr lang="en-US" dirty="0" smtClean="0">
                <a:latin typeface="+mj-lt"/>
              </a:rPr>
              <a:t>the </a:t>
            </a:r>
            <a:r>
              <a:rPr lang="en-US" dirty="0">
                <a:latin typeface="+mj-lt"/>
              </a:rPr>
              <a:t>statement of tax deducted or collected </a:t>
            </a:r>
            <a:r>
              <a:rPr lang="en-US" dirty="0" smtClean="0">
                <a:latin typeface="+mj-lt"/>
              </a:rPr>
              <a:t>contain. </a:t>
            </a:r>
          </a:p>
          <a:p>
            <a:pPr marL="228600" indent="-228600" algn="just">
              <a:lnSpc>
                <a:spcPct val="150000"/>
              </a:lnSpc>
              <a:spcAft>
                <a:spcPct val="0"/>
              </a:spcAft>
              <a:buSzPct val="100000"/>
              <a:buFont typeface="Wingdings" pitchFamily="2" charset="2"/>
              <a:buChar char="§"/>
            </a:pPr>
            <a:endParaRPr lang="en-US" dirty="0">
              <a:latin typeface="+mj-lt"/>
            </a:endParaRPr>
          </a:p>
          <a:p>
            <a:pPr marL="228600" indent="-228600" algn="just">
              <a:lnSpc>
                <a:spcPct val="150000"/>
              </a:lnSpc>
              <a:spcAft>
                <a:spcPct val="0"/>
              </a:spcAft>
              <a:buSzPct val="100000"/>
              <a:buFont typeface="Wingdings" pitchFamily="2" charset="2"/>
              <a:buChar char="§"/>
            </a:pPr>
            <a:r>
              <a:rPr lang="en-US" dirty="0" smtClean="0">
                <a:latin typeface="+mj-lt"/>
              </a:rPr>
              <a:t>What about the concept of test check permissible in the Guidance Note?</a:t>
            </a:r>
            <a:endParaRPr lang="en-US" dirty="0">
              <a:latin typeface="+mj-lt"/>
            </a:endParaRPr>
          </a:p>
          <a:p>
            <a:pPr marL="285750" indent="-285750">
              <a:lnSpc>
                <a:spcPct val="150000"/>
              </a:lnSpc>
              <a:buFont typeface="Wingdings" panose="05000000000000000000" pitchFamily="2" charset="2"/>
              <a:buChar char="§"/>
            </a:pPr>
            <a:endParaRPr lang="en-US" dirty="0" smtClean="0">
              <a:solidFill>
                <a:srgbClr val="000000"/>
              </a:solidFill>
              <a:latin typeface="+mj-lt"/>
            </a:endParaRPr>
          </a:p>
          <a:p>
            <a:pPr marL="285750" indent="-285750">
              <a:lnSpc>
                <a:spcPct val="150000"/>
              </a:lnSpc>
              <a:buFont typeface="Wingdings" panose="05000000000000000000" pitchFamily="2" charset="2"/>
              <a:buChar char="§"/>
            </a:pPr>
            <a:r>
              <a:rPr lang="en-US" dirty="0" smtClean="0">
                <a:solidFill>
                  <a:srgbClr val="000000"/>
                </a:solidFill>
                <a:latin typeface="+mj-lt"/>
              </a:rPr>
              <a:t>Whether </a:t>
            </a:r>
            <a:r>
              <a:rPr lang="en-US" dirty="0">
                <a:solidFill>
                  <a:srgbClr val="000000"/>
                </a:solidFill>
                <a:latin typeface="+mj-lt"/>
              </a:rPr>
              <a:t>all the transactions have to </a:t>
            </a:r>
            <a:r>
              <a:rPr lang="en-US" dirty="0" smtClean="0">
                <a:solidFill>
                  <a:srgbClr val="000000"/>
                </a:solidFill>
                <a:latin typeface="+mj-lt"/>
              </a:rPr>
              <a:t>be reported </a:t>
            </a:r>
            <a:r>
              <a:rPr lang="en-US" dirty="0">
                <a:solidFill>
                  <a:srgbClr val="000000"/>
                </a:solidFill>
                <a:latin typeface="+mj-lt"/>
              </a:rPr>
              <a:t>here or only the transactions in </a:t>
            </a:r>
            <a:r>
              <a:rPr lang="en-US" dirty="0" smtClean="0">
                <a:solidFill>
                  <a:srgbClr val="000000"/>
                </a:solidFill>
                <a:latin typeface="+mj-lt"/>
              </a:rPr>
              <a:t>which TDS </a:t>
            </a:r>
            <a:r>
              <a:rPr lang="en-US" dirty="0">
                <a:solidFill>
                  <a:srgbClr val="000000"/>
                </a:solidFill>
                <a:latin typeface="+mj-lt"/>
              </a:rPr>
              <a:t>is </a:t>
            </a:r>
            <a:r>
              <a:rPr lang="en-US" dirty="0" smtClean="0">
                <a:solidFill>
                  <a:srgbClr val="000000"/>
                </a:solidFill>
                <a:latin typeface="+mj-lt"/>
              </a:rPr>
              <a:t>deducted?</a:t>
            </a:r>
          </a:p>
          <a:p>
            <a:pPr marL="742950" lvl="1" indent="-285750">
              <a:lnSpc>
                <a:spcPct val="150000"/>
              </a:lnSpc>
              <a:buFont typeface="Wingdings" panose="05000000000000000000" pitchFamily="2" charset="2"/>
              <a:buChar char="§"/>
            </a:pPr>
            <a:r>
              <a:rPr lang="en-US" dirty="0" smtClean="0">
                <a:solidFill>
                  <a:srgbClr val="000000"/>
                </a:solidFill>
                <a:latin typeface="+mj-lt"/>
              </a:rPr>
              <a:t>No </a:t>
            </a:r>
            <a:r>
              <a:rPr lang="en-US" dirty="0">
                <a:solidFill>
                  <a:srgbClr val="000000"/>
                </a:solidFill>
                <a:latin typeface="+mj-lt"/>
              </a:rPr>
              <a:t>Deduction due to </a:t>
            </a:r>
            <a:r>
              <a:rPr lang="en-US" dirty="0" smtClean="0">
                <a:solidFill>
                  <a:srgbClr val="000000"/>
                </a:solidFill>
                <a:latin typeface="+mj-lt"/>
              </a:rPr>
              <a:t>Certificates </a:t>
            </a:r>
            <a:r>
              <a:rPr lang="en-US" dirty="0">
                <a:solidFill>
                  <a:srgbClr val="000000"/>
                </a:solidFill>
                <a:latin typeface="+mj-lt"/>
              </a:rPr>
              <a:t>/ </a:t>
            </a:r>
            <a:r>
              <a:rPr lang="en-US" dirty="0" smtClean="0">
                <a:solidFill>
                  <a:srgbClr val="000000"/>
                </a:solidFill>
                <a:latin typeface="+mj-lt"/>
              </a:rPr>
              <a:t>Forms</a:t>
            </a:r>
          </a:p>
          <a:p>
            <a:pPr marL="742950" lvl="1" indent="-285750">
              <a:lnSpc>
                <a:spcPct val="150000"/>
              </a:lnSpc>
              <a:buFont typeface="Wingdings" panose="05000000000000000000" pitchFamily="2" charset="2"/>
              <a:buChar char="§"/>
            </a:pPr>
            <a:r>
              <a:rPr lang="en-US" dirty="0" smtClean="0">
                <a:solidFill>
                  <a:srgbClr val="000000"/>
                </a:solidFill>
                <a:latin typeface="+mj-lt"/>
              </a:rPr>
              <a:t>No </a:t>
            </a:r>
            <a:r>
              <a:rPr lang="en-US" dirty="0">
                <a:solidFill>
                  <a:srgbClr val="000000"/>
                </a:solidFill>
                <a:latin typeface="+mj-lt"/>
              </a:rPr>
              <a:t>Deduction due to threshold limit not </a:t>
            </a:r>
            <a:r>
              <a:rPr lang="en-US" dirty="0" smtClean="0">
                <a:solidFill>
                  <a:srgbClr val="000000"/>
                </a:solidFill>
                <a:latin typeface="+mj-lt"/>
              </a:rPr>
              <a:t>exceeded</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2242622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139633"/>
            <a:ext cx="8856984" cy="5078313"/>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Deemed dividend means any payment by a company, not being a company in which the public are substantially interested, of any sum, by way of advance or loan </a:t>
            </a:r>
          </a:p>
          <a:p>
            <a:pPr marL="857250" lvl="1" indent="-400050" algn="just">
              <a:lnSpc>
                <a:spcPct val="150000"/>
              </a:lnSpc>
              <a:buFont typeface="+mj-lt"/>
              <a:buAutoNum type="romanLcPeriod"/>
            </a:pPr>
            <a:r>
              <a:rPr lang="en-IN" dirty="0">
                <a:latin typeface="+mj-lt"/>
              </a:rPr>
              <a:t>to a shareholder, being a person who is the beneficial owner of shares holding not less than ten per cent of the voting power, or </a:t>
            </a:r>
          </a:p>
          <a:p>
            <a:pPr marL="857250" lvl="1" indent="-400050" algn="just">
              <a:lnSpc>
                <a:spcPct val="150000"/>
              </a:lnSpc>
              <a:buFont typeface="+mj-lt"/>
              <a:buAutoNum type="romanLcPeriod"/>
            </a:pPr>
            <a:r>
              <a:rPr lang="en-IN" dirty="0">
                <a:latin typeface="+mj-lt"/>
              </a:rPr>
              <a:t> to any concern in which such shareholder is a member or a partner and in which he has a substantial interest, or </a:t>
            </a:r>
          </a:p>
          <a:p>
            <a:pPr marL="857250" lvl="1" indent="-400050" algn="just">
              <a:lnSpc>
                <a:spcPct val="150000"/>
              </a:lnSpc>
              <a:buFont typeface="+mj-lt"/>
              <a:buAutoNum type="romanLcPeriod"/>
            </a:pPr>
            <a:r>
              <a:rPr lang="en-IN" dirty="0">
                <a:latin typeface="+mj-lt"/>
              </a:rPr>
              <a:t> to any person on behalf, or for the individual benefit, of any such shareholder</a:t>
            </a:r>
          </a:p>
          <a:p>
            <a:pPr marL="857250" lvl="1" indent="-400050" algn="just">
              <a:lnSpc>
                <a:spcPct val="150000"/>
              </a:lnSpc>
              <a:buFont typeface="+mj-lt"/>
              <a:buAutoNum type="romanLcPeriod"/>
            </a:pPr>
            <a:r>
              <a:rPr lang="en-IN" dirty="0">
                <a:latin typeface="+mj-lt"/>
              </a:rPr>
              <a:t>to the extent to which the company in either case possesses accumulated </a:t>
            </a:r>
            <a:r>
              <a:rPr lang="en-IN" dirty="0" smtClean="0">
                <a:latin typeface="+mj-lt"/>
              </a:rPr>
              <a:t>profits</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484418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 Details of Registration No. under Indirect tax Law</a:t>
            </a:r>
            <a:endParaRPr lang="en-US" sz="2200" dirty="0">
              <a:solidFill>
                <a:srgbClr val="F5851F"/>
              </a:solidFill>
              <a:latin typeface="Century Gothic"/>
            </a:endParaRPr>
          </a:p>
        </p:txBody>
      </p:sp>
      <p:sp>
        <p:nvSpPr>
          <p:cNvPr id="7" name="TextBox 6"/>
          <p:cNvSpPr txBox="1"/>
          <p:nvPr/>
        </p:nvSpPr>
        <p:spPr>
          <a:xfrm>
            <a:off x="488504" y="1064925"/>
            <a:ext cx="8856984" cy="4524315"/>
          </a:xfrm>
          <a:prstGeom prst="rect">
            <a:avLst/>
          </a:prstGeom>
          <a:noFill/>
        </p:spPr>
        <p:txBody>
          <a:bodyPr wrap="square" rtlCol="0">
            <a:spAutoFit/>
          </a:bodyPr>
          <a:lstStyle/>
          <a:p>
            <a:pPr marL="0" lvl="1" algn="just">
              <a:lnSpc>
                <a:spcPct val="200000"/>
              </a:lnSpc>
            </a:pPr>
            <a:r>
              <a:rPr lang="en-IN" b="1" dirty="0" smtClean="0">
                <a:solidFill>
                  <a:srgbClr val="1E4283"/>
                </a:solidFill>
                <a:latin typeface="+mj-lt"/>
                <a:cs typeface="Arial" charset="0"/>
              </a:rPr>
              <a:t>Matters to be considered:</a:t>
            </a:r>
          </a:p>
          <a:p>
            <a:pPr marL="285750" lvl="1" indent="-285750" algn="just">
              <a:lnSpc>
                <a:spcPct val="200000"/>
              </a:lnSpc>
              <a:buFont typeface="Wingdings" panose="05000000000000000000" pitchFamily="2" charset="2"/>
              <a:buChar char="§"/>
            </a:pPr>
            <a:r>
              <a:rPr lang="en-US" dirty="0">
                <a:latin typeface="+mj-lt"/>
              </a:rPr>
              <a:t>Even if the liability to pay is only under the reverse charge mechanism, the fact of being liable needs to be answered in the affirmative, with the clarification that such liability is only under the reverse charge mechanism</a:t>
            </a:r>
            <a:r>
              <a:rPr lang="en-US" dirty="0" smtClean="0">
                <a:latin typeface="+mj-lt"/>
              </a:rPr>
              <a:t>.</a:t>
            </a:r>
          </a:p>
          <a:p>
            <a:pPr marL="285750" lvl="1" indent="-285750" algn="just">
              <a:lnSpc>
                <a:spcPct val="200000"/>
              </a:lnSpc>
              <a:buFont typeface="Wingdings" panose="05000000000000000000" pitchFamily="2" charset="2"/>
              <a:buChar char="§"/>
            </a:pPr>
            <a:endParaRPr lang="en-US" b="1" dirty="0">
              <a:solidFill>
                <a:srgbClr val="1E4283"/>
              </a:solidFill>
              <a:latin typeface="+mj-lt"/>
              <a:cs typeface="Arial" charset="0"/>
            </a:endParaRPr>
          </a:p>
          <a:p>
            <a:pPr marL="285750" lvl="1" indent="-285750" algn="just">
              <a:lnSpc>
                <a:spcPct val="200000"/>
              </a:lnSpc>
              <a:buFont typeface="Wingdings" panose="05000000000000000000" pitchFamily="2" charset="2"/>
              <a:buChar char="§"/>
            </a:pPr>
            <a:r>
              <a:rPr lang="en-US" dirty="0" smtClean="0">
                <a:latin typeface="+mj-lt"/>
              </a:rPr>
              <a:t>Where </a:t>
            </a:r>
            <a:r>
              <a:rPr lang="en-US" dirty="0">
                <a:latin typeface="+mj-lt"/>
              </a:rPr>
              <a:t>an assessee has multiple GSTIN numbers, being registered under different states as well as under Central GST, all the GSTIN numbers allotted to the assessee need to be mentioned.</a:t>
            </a:r>
            <a:endParaRPr lang="en-IN" b="1" dirty="0">
              <a:solidFill>
                <a:srgbClr val="1E4283"/>
              </a:solidFill>
              <a:latin typeface="+mj-lt"/>
              <a:cs typeface="Arial"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7350352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139633"/>
            <a:ext cx="8856984" cy="4247317"/>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dirty="0">
              <a:latin typeface="+mj-lt"/>
            </a:endParaRPr>
          </a:p>
          <a:p>
            <a:pPr marL="285750" indent="-285750" algn="just">
              <a:lnSpc>
                <a:spcPct val="150000"/>
              </a:lnSpc>
              <a:buFont typeface="Wingdings" panose="05000000000000000000" pitchFamily="2" charset="2"/>
              <a:buChar char="§"/>
            </a:pPr>
            <a:r>
              <a:rPr lang="en-US" b="1" dirty="0" smtClean="0">
                <a:latin typeface="+mj-lt"/>
              </a:rPr>
              <a:t>ACCUMULATED PROFITS</a:t>
            </a:r>
            <a:r>
              <a:rPr lang="en-US" dirty="0">
                <a:latin typeface="+mj-lt"/>
              </a:rPr>
              <a:t>:</a:t>
            </a:r>
            <a:r>
              <a:rPr lang="en-US" dirty="0" smtClean="0">
                <a:latin typeface="+mj-lt"/>
              </a:rPr>
              <a:t> </a:t>
            </a:r>
            <a:r>
              <a:rPr lang="en-US" dirty="0">
                <a:latin typeface="+mj-lt"/>
              </a:rPr>
              <a:t>It includes all profits </a:t>
            </a:r>
            <a:r>
              <a:rPr lang="en-US" dirty="0" err="1">
                <a:latin typeface="+mj-lt"/>
              </a:rPr>
              <a:t>upto</a:t>
            </a:r>
            <a:r>
              <a:rPr lang="en-US" dirty="0">
                <a:latin typeface="+mj-lt"/>
              </a:rPr>
              <a:t> the date of payment of dividend. With the available jurisprudence, accumulated profits would include commercial profits in normal sense </a:t>
            </a:r>
            <a:endParaRPr lang="en-US" dirty="0" smtClean="0">
              <a:latin typeface="+mj-lt"/>
            </a:endParaRPr>
          </a:p>
          <a:p>
            <a:pPr marL="742950" lvl="1" indent="-285750" algn="just">
              <a:lnSpc>
                <a:spcPct val="150000"/>
              </a:lnSpc>
              <a:buFont typeface="Wingdings" panose="05000000000000000000" pitchFamily="2" charset="2"/>
              <a:buChar char="§"/>
            </a:pPr>
            <a:r>
              <a:rPr lang="en-US" dirty="0" smtClean="0">
                <a:latin typeface="+mj-lt"/>
              </a:rPr>
              <a:t>i.e</a:t>
            </a:r>
            <a:r>
              <a:rPr lang="en-US" dirty="0">
                <a:latin typeface="+mj-lt"/>
              </a:rPr>
              <a:t>. profit and loss account, general reserve, development rebate reserve, investment allowance reserve, capital redemption reserve and debenture redemption reserve. Share premium is to be excluded</a:t>
            </a:r>
            <a:r>
              <a:rPr lang="en-US" dirty="0" smtClean="0">
                <a:latin typeface="+mj-lt"/>
              </a:rPr>
              <a:t>.</a:t>
            </a:r>
          </a:p>
          <a:p>
            <a:pPr marL="742950" lvl="1" indent="-285750" algn="just">
              <a:lnSpc>
                <a:spcPct val="150000"/>
              </a:lnSpc>
              <a:buFont typeface="Wingdings" panose="05000000000000000000" pitchFamily="2" charset="2"/>
              <a:buChar char="§"/>
            </a:pPr>
            <a:r>
              <a:rPr lang="en-US" dirty="0" smtClean="0">
                <a:latin typeface="+mj-lt"/>
              </a:rPr>
              <a:t>“Whether </a:t>
            </a:r>
            <a:r>
              <a:rPr lang="en-US" dirty="0">
                <a:latin typeface="+mj-lt"/>
              </a:rPr>
              <a:t>capitalized or not” does not exist in dividend u/s 2(22)(e) and therefore, if bonus shares have been issued out of reserves, then the same will not be considered while calculating accumulated profits</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3495162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139633"/>
            <a:ext cx="8856984" cy="1754326"/>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smtClean="0">
              <a:solidFill>
                <a:srgbClr val="FF0000"/>
              </a:solidFill>
              <a:latin typeface="+mj-lt"/>
            </a:endParaRPr>
          </a:p>
          <a:p>
            <a:pPr marL="285750" indent="-285750" algn="just">
              <a:lnSpc>
                <a:spcPct val="150000"/>
              </a:lnSpc>
              <a:buFont typeface="Wingdings" panose="05000000000000000000" pitchFamily="2" charset="2"/>
              <a:buChar char="§"/>
            </a:pPr>
            <a:r>
              <a:rPr lang="en-US" b="1" dirty="0">
                <a:latin typeface="+mj-lt"/>
              </a:rPr>
              <a:t>SUBSTANTIAL INTEREST: </a:t>
            </a:r>
            <a:r>
              <a:rPr lang="en-US" dirty="0">
                <a:latin typeface="+mj-lt"/>
              </a:rPr>
              <a:t>Assessee is said to have substantial interest, if at any time during the year, the assessee is entitled to 20% or more of the income of the concern</a:t>
            </a:r>
            <a:r>
              <a:rPr lang="en-US" dirty="0" smtClean="0">
                <a:latin typeface="+mj-lt"/>
              </a:rPr>
              <a:t>.</a:t>
            </a:r>
            <a:r>
              <a:rPr lang="en-IN" dirty="0" smtClean="0">
                <a:solidFill>
                  <a:srgbClr val="FF0000"/>
                </a:solidFill>
                <a:latin typeface="+mj-lt"/>
              </a:rPr>
              <a:t> </a:t>
            </a:r>
            <a:endParaRPr lang="en-IN" dirty="0">
              <a:solidFill>
                <a:srgbClr val="FF0000"/>
              </a:solidFill>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1961835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139633"/>
            <a:ext cx="8856984" cy="923330"/>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US" dirty="0">
              <a:latin typeface="+mj-lt"/>
            </a:endParaRPr>
          </a:p>
          <a:p>
            <a:pPr marL="285750" indent="-285750" algn="just">
              <a:lnSpc>
                <a:spcPct val="150000"/>
              </a:lnSpc>
              <a:buFont typeface="Wingdings" panose="05000000000000000000" pitchFamily="2" charset="2"/>
              <a:buChar char="§"/>
            </a:pPr>
            <a:r>
              <a:rPr lang="en-US" dirty="0">
                <a:latin typeface="+mj-lt"/>
              </a:rPr>
              <a:t>Following are four situations that </a:t>
            </a:r>
            <a:r>
              <a:rPr lang="en-US" dirty="0" smtClean="0">
                <a:latin typeface="+mj-lt"/>
              </a:rPr>
              <a:t>may possibly occur:</a:t>
            </a:r>
            <a:endParaRPr lang="en-IN" dirty="0">
              <a:solidFill>
                <a:srgbClr val="FF0000"/>
              </a:solidFill>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61" name="Table 60"/>
          <p:cNvGraphicFramePr>
            <a:graphicFrameLocks noGrp="1"/>
          </p:cNvGraphicFramePr>
          <p:nvPr>
            <p:extLst>
              <p:ext uri="{D42A27DB-BD31-4B8C-83A1-F6EECF244321}">
                <p14:modId xmlns:p14="http://schemas.microsoft.com/office/powerpoint/2010/main" xmlns="" val="3884741355"/>
              </p:ext>
            </p:extLst>
          </p:nvPr>
        </p:nvGraphicFramePr>
        <p:xfrm>
          <a:off x="740531" y="2016986"/>
          <a:ext cx="8352930" cy="4013200"/>
        </p:xfrm>
        <a:graphic>
          <a:graphicData uri="http://schemas.openxmlformats.org/drawingml/2006/table">
            <a:tbl>
              <a:tblPr firstRow="1" bandRow="1">
                <a:tableStyleId>{5C22544A-7EE6-4342-B048-85BDC9FD1C3A}</a:tableStyleId>
              </a:tblPr>
              <a:tblGrid>
                <a:gridCol w="1670586">
                  <a:extLst>
                    <a:ext uri="{9D8B030D-6E8A-4147-A177-3AD203B41FA5}">
                      <a16:colId xmlns:a16="http://schemas.microsoft.com/office/drawing/2014/main" xmlns="" val="4223505677"/>
                    </a:ext>
                  </a:extLst>
                </a:gridCol>
                <a:gridCol w="1670586">
                  <a:extLst>
                    <a:ext uri="{9D8B030D-6E8A-4147-A177-3AD203B41FA5}">
                      <a16:colId xmlns:a16="http://schemas.microsoft.com/office/drawing/2014/main" xmlns="" val="3506770041"/>
                    </a:ext>
                  </a:extLst>
                </a:gridCol>
                <a:gridCol w="1670586">
                  <a:extLst>
                    <a:ext uri="{9D8B030D-6E8A-4147-A177-3AD203B41FA5}">
                      <a16:colId xmlns:a16="http://schemas.microsoft.com/office/drawing/2014/main" xmlns="" val="3344860763"/>
                    </a:ext>
                  </a:extLst>
                </a:gridCol>
                <a:gridCol w="1670586">
                  <a:extLst>
                    <a:ext uri="{9D8B030D-6E8A-4147-A177-3AD203B41FA5}">
                      <a16:colId xmlns:a16="http://schemas.microsoft.com/office/drawing/2014/main" xmlns="" val="1449387901"/>
                    </a:ext>
                  </a:extLst>
                </a:gridCol>
                <a:gridCol w="1670586">
                  <a:extLst>
                    <a:ext uri="{9D8B030D-6E8A-4147-A177-3AD203B41FA5}">
                      <a16:colId xmlns:a16="http://schemas.microsoft.com/office/drawing/2014/main" xmlns="" val="747088843"/>
                    </a:ext>
                  </a:extLst>
                </a:gridCol>
              </a:tblGrid>
              <a:tr h="370840">
                <a:tc>
                  <a:txBody>
                    <a:bodyPr/>
                    <a:lstStyle/>
                    <a:p>
                      <a:r>
                        <a:rPr lang="en-US" sz="1600" b="1" kern="1200" dirty="0" smtClean="0">
                          <a:solidFill>
                            <a:schemeClr val="lt1"/>
                          </a:solidFill>
                          <a:effectLst/>
                          <a:latin typeface="+mj-lt"/>
                          <a:ea typeface="+mn-ea"/>
                          <a:cs typeface="+mn-cs"/>
                        </a:rPr>
                        <a:t>Situation</a:t>
                      </a:r>
                      <a:endParaRPr lang="en-US" sz="1600" dirty="0">
                        <a:latin typeface="+mj-lt"/>
                      </a:endParaRPr>
                    </a:p>
                  </a:txBody>
                  <a:tcPr/>
                </a:tc>
                <a:tc>
                  <a:txBody>
                    <a:bodyPr/>
                    <a:lstStyle/>
                    <a:p>
                      <a:r>
                        <a:rPr lang="en-US" sz="1600" b="1" kern="1200" dirty="0" smtClean="0">
                          <a:solidFill>
                            <a:schemeClr val="lt1"/>
                          </a:solidFill>
                          <a:effectLst/>
                          <a:latin typeface="+mj-lt"/>
                          <a:ea typeface="+mn-ea"/>
                          <a:cs typeface="+mn-cs"/>
                        </a:rPr>
                        <a:t>% of holding by</a:t>
                      </a:r>
                    </a:p>
                    <a:p>
                      <a:r>
                        <a:rPr lang="en-US" sz="1600" b="1" kern="1200" dirty="0" smtClean="0">
                          <a:solidFill>
                            <a:schemeClr val="lt1"/>
                          </a:solidFill>
                          <a:effectLst/>
                          <a:latin typeface="+mj-lt"/>
                          <a:ea typeface="+mn-ea"/>
                          <a:cs typeface="+mn-cs"/>
                        </a:rPr>
                        <a:t>Assessee in company</a:t>
                      </a:r>
                      <a:endParaRPr lang="en-US" sz="1600" dirty="0">
                        <a:latin typeface="+mj-lt"/>
                      </a:endParaRPr>
                    </a:p>
                  </a:txBody>
                  <a:tcPr/>
                </a:tc>
                <a:tc>
                  <a:txBody>
                    <a:bodyPr/>
                    <a:lstStyle/>
                    <a:p>
                      <a:r>
                        <a:rPr lang="en-US" sz="1600" b="1" kern="1200" dirty="0" smtClean="0">
                          <a:solidFill>
                            <a:schemeClr val="lt1"/>
                          </a:solidFill>
                          <a:effectLst/>
                          <a:latin typeface="+mj-lt"/>
                          <a:ea typeface="+mn-ea"/>
                          <a:cs typeface="+mn-cs"/>
                        </a:rPr>
                        <a:t>% of holding by</a:t>
                      </a:r>
                    </a:p>
                    <a:p>
                      <a:r>
                        <a:rPr lang="en-US" sz="1600" b="1" kern="1200" dirty="0" smtClean="0">
                          <a:solidFill>
                            <a:schemeClr val="lt1"/>
                          </a:solidFill>
                          <a:effectLst/>
                          <a:latin typeface="+mj-lt"/>
                          <a:ea typeface="+mn-ea"/>
                          <a:cs typeface="+mn-cs"/>
                        </a:rPr>
                        <a:t>Assessee in Firm/ Concern</a:t>
                      </a:r>
                      <a:endParaRPr lang="en-US" sz="1600" dirty="0">
                        <a:latin typeface="+mj-lt"/>
                      </a:endParaRPr>
                    </a:p>
                  </a:txBody>
                  <a:tcPr/>
                </a:tc>
                <a:tc>
                  <a:txBody>
                    <a:bodyPr/>
                    <a:lstStyle/>
                    <a:p>
                      <a:r>
                        <a:rPr lang="en-US" sz="1600" b="1" kern="1200" dirty="0" smtClean="0">
                          <a:solidFill>
                            <a:schemeClr val="lt1"/>
                          </a:solidFill>
                          <a:effectLst/>
                          <a:latin typeface="+mj-lt"/>
                          <a:ea typeface="+mn-ea"/>
                          <a:cs typeface="+mn-cs"/>
                        </a:rPr>
                        <a:t>Whether      Deemed</a:t>
                      </a:r>
                      <a:r>
                        <a:rPr lang="en-US" sz="1600" b="1" kern="1200" baseline="0" dirty="0" smtClean="0">
                          <a:solidFill>
                            <a:schemeClr val="lt1"/>
                          </a:solidFill>
                          <a:effectLst/>
                          <a:latin typeface="+mj-lt"/>
                          <a:ea typeface="+mn-ea"/>
                          <a:cs typeface="+mn-cs"/>
                        </a:rPr>
                        <a:t> </a:t>
                      </a:r>
                      <a:r>
                        <a:rPr lang="en-US" sz="1600" b="1" kern="1200" dirty="0" smtClean="0">
                          <a:solidFill>
                            <a:schemeClr val="lt1"/>
                          </a:solidFill>
                          <a:effectLst/>
                          <a:latin typeface="+mj-lt"/>
                          <a:ea typeface="+mn-ea"/>
                          <a:cs typeface="+mn-cs"/>
                        </a:rPr>
                        <a:t>Dividend  applicable or not when the loan is given to the assessee?</a:t>
                      </a:r>
                      <a:endParaRPr lang="en-US" sz="1600" dirty="0">
                        <a:latin typeface="+mj-lt"/>
                      </a:endParaRPr>
                    </a:p>
                  </a:txBody>
                  <a:tcPr/>
                </a:tc>
                <a:tc>
                  <a:txBody>
                    <a:bodyPr/>
                    <a:lstStyle/>
                    <a:p>
                      <a:r>
                        <a:rPr lang="en-US" sz="1600" b="1" kern="1200" dirty="0" smtClean="0">
                          <a:solidFill>
                            <a:schemeClr val="lt1"/>
                          </a:solidFill>
                          <a:effectLst/>
                          <a:latin typeface="+mj-lt"/>
                          <a:ea typeface="+mn-ea"/>
                          <a:cs typeface="+mn-cs"/>
                        </a:rPr>
                        <a:t>Whether        Deemed</a:t>
                      </a:r>
                      <a:r>
                        <a:rPr lang="en-US" sz="1600" b="1" kern="1200" baseline="0" dirty="0" smtClean="0">
                          <a:solidFill>
                            <a:schemeClr val="lt1"/>
                          </a:solidFill>
                          <a:effectLst/>
                          <a:latin typeface="+mj-lt"/>
                          <a:ea typeface="+mn-ea"/>
                          <a:cs typeface="+mn-cs"/>
                        </a:rPr>
                        <a:t> </a:t>
                      </a:r>
                      <a:r>
                        <a:rPr lang="en-US" sz="1600" b="1" kern="1200" dirty="0" smtClean="0">
                          <a:solidFill>
                            <a:schemeClr val="lt1"/>
                          </a:solidFill>
                          <a:effectLst/>
                          <a:latin typeface="+mj-lt"/>
                          <a:ea typeface="+mn-ea"/>
                          <a:cs typeface="+mn-cs"/>
                        </a:rPr>
                        <a:t>Dividend applicable or not when the loan is given to the concern in which assessee has interest?</a:t>
                      </a:r>
                      <a:endParaRPr lang="en-US" sz="1600" dirty="0">
                        <a:latin typeface="+mj-lt"/>
                      </a:endParaRPr>
                    </a:p>
                  </a:txBody>
                  <a:tcPr/>
                </a:tc>
                <a:extLst>
                  <a:ext uri="{0D108BD9-81ED-4DB2-BD59-A6C34878D82A}">
                    <a16:rowId xmlns:a16="http://schemas.microsoft.com/office/drawing/2014/main" xmlns="" val="530621629"/>
                  </a:ext>
                </a:extLst>
              </a:tr>
              <a:tr h="370840">
                <a:tc>
                  <a:txBody>
                    <a:bodyPr/>
                    <a:lstStyle/>
                    <a:p>
                      <a:r>
                        <a:rPr lang="en-US" sz="1600" dirty="0" smtClean="0">
                          <a:latin typeface="+mj-lt"/>
                        </a:rPr>
                        <a:t>1</a:t>
                      </a:r>
                      <a:endParaRPr lang="en-US" sz="1600" dirty="0">
                        <a:latin typeface="+mj-lt"/>
                      </a:endParaRPr>
                    </a:p>
                  </a:txBody>
                  <a:tcPr/>
                </a:tc>
                <a:tc>
                  <a:txBody>
                    <a:bodyPr/>
                    <a:lstStyle/>
                    <a:p>
                      <a:r>
                        <a:rPr lang="en-US" sz="1600" kern="1200" dirty="0" smtClean="0">
                          <a:solidFill>
                            <a:schemeClr val="dk1"/>
                          </a:solidFill>
                          <a:effectLst/>
                          <a:latin typeface="+mj-lt"/>
                          <a:ea typeface="+mn-ea"/>
                          <a:cs typeface="+mn-cs"/>
                        </a:rPr>
                        <a:t>&lt;10%</a:t>
                      </a:r>
                      <a:endParaRPr lang="en-US" sz="1600" dirty="0">
                        <a:latin typeface="+mj-lt"/>
                      </a:endParaRPr>
                    </a:p>
                  </a:txBody>
                  <a:tcPr/>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&gt;</a:t>
                      </a:r>
                      <a:r>
                        <a:rPr lang="en-US" sz="1600" spc="-5" dirty="0" smtClean="0">
                          <a:effectLst/>
                          <a:latin typeface="+mj-lt"/>
                          <a:ea typeface="Verdana" panose="020B0604030504040204" pitchFamily="34" charset="0"/>
                          <a:cs typeface="Verdana" panose="020B0604030504040204" pitchFamily="34" charset="0"/>
                        </a:rPr>
                        <a:t>=</a:t>
                      </a:r>
                      <a:r>
                        <a:rPr lang="en-US" sz="1600" spc="-5" dirty="0">
                          <a:effectLst/>
                          <a:latin typeface="+mj-lt"/>
                          <a:ea typeface="Verdana" panose="020B0604030504040204" pitchFamily="34" charset="0"/>
                          <a:cs typeface="Verdana" panose="020B0604030504040204" pitchFamily="34" charset="0"/>
                        </a:rPr>
                        <a:t>20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No</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No</a:t>
                      </a:r>
                      <a:endParaRPr lang="en-US" sz="1600" dirty="0">
                        <a:effectLst/>
                        <a:latin typeface="+mj-lt"/>
                        <a:ea typeface="Times New Roman" panose="02020603050405020304" pitchFamily="18" charset="0"/>
                      </a:endParaRPr>
                    </a:p>
                  </a:txBody>
                  <a:tcPr marL="0" marR="0" marT="0" marB="0"/>
                </a:tc>
                <a:extLst>
                  <a:ext uri="{0D108BD9-81ED-4DB2-BD59-A6C34878D82A}">
                    <a16:rowId xmlns:a16="http://schemas.microsoft.com/office/drawing/2014/main" xmlns="" val="2387426987"/>
                  </a:ext>
                </a:extLst>
              </a:tr>
              <a:tr h="370840">
                <a:tc>
                  <a:txBody>
                    <a:bodyPr/>
                    <a:lstStyle/>
                    <a:p>
                      <a:r>
                        <a:rPr lang="en-US" sz="1600" dirty="0" smtClean="0">
                          <a:latin typeface="+mj-lt"/>
                        </a:rPr>
                        <a:t>2</a:t>
                      </a:r>
                      <a:endParaRPr lang="en-US" sz="1600" dirty="0">
                        <a:latin typeface="+mj-lt"/>
                      </a:endParaRPr>
                    </a:p>
                  </a:txBody>
                  <a:tcPr/>
                </a:tc>
                <a:tc>
                  <a:txBody>
                    <a:bodyPr/>
                    <a:lstStyle/>
                    <a:p>
                      <a:pPr marL="6477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477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&gt;</a:t>
                      </a:r>
                      <a:r>
                        <a:rPr lang="en-US" sz="1600" spc="-5" dirty="0" smtClean="0">
                          <a:effectLst/>
                          <a:latin typeface="+mj-lt"/>
                          <a:ea typeface="Verdana" panose="020B0604030504040204" pitchFamily="34" charset="0"/>
                          <a:cs typeface="Verdana" panose="020B0604030504040204" pitchFamily="34" charset="0"/>
                        </a:rPr>
                        <a:t>=</a:t>
                      </a:r>
                      <a:r>
                        <a:rPr lang="en-US" sz="1600" spc="-5" dirty="0">
                          <a:effectLst/>
                          <a:latin typeface="+mj-lt"/>
                          <a:ea typeface="Verdana" panose="020B0604030504040204" pitchFamily="34" charset="0"/>
                          <a:cs typeface="Verdana" panose="020B0604030504040204" pitchFamily="34" charset="0"/>
                        </a:rPr>
                        <a:t>10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&lt;</a:t>
                      </a:r>
                      <a:r>
                        <a:rPr lang="en-US" sz="1600" spc="-10" dirty="0">
                          <a:effectLst/>
                          <a:latin typeface="+mj-lt"/>
                          <a:ea typeface="Verdana" panose="020B0604030504040204" pitchFamily="34" charset="0"/>
                          <a:cs typeface="Verdana" panose="020B0604030504040204" pitchFamily="34" charset="0"/>
                        </a:rPr>
                        <a:t>2</a:t>
                      </a:r>
                      <a:r>
                        <a:rPr lang="en-US" sz="1600" spc="-5" dirty="0">
                          <a:effectLst/>
                          <a:latin typeface="+mj-lt"/>
                          <a:ea typeface="Verdana" panose="020B0604030504040204" pitchFamily="34" charset="0"/>
                          <a:cs typeface="Verdana" panose="020B0604030504040204" pitchFamily="34" charset="0"/>
                        </a:rPr>
                        <a:t>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spc="5"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spc="5" dirty="0" smtClean="0">
                          <a:effectLst/>
                          <a:latin typeface="+mj-lt"/>
                          <a:ea typeface="Verdana" panose="020B0604030504040204" pitchFamily="34" charset="0"/>
                          <a:cs typeface="Verdana" panose="020B0604030504040204" pitchFamily="34" charset="0"/>
                        </a:rPr>
                        <a:t>Y</a:t>
                      </a:r>
                      <a:r>
                        <a:rPr lang="en-US" sz="1600" dirty="0" smtClean="0">
                          <a:effectLst/>
                          <a:latin typeface="+mj-lt"/>
                          <a:ea typeface="Verdana" panose="020B0604030504040204" pitchFamily="34" charset="0"/>
                          <a:cs typeface="Verdana" panose="020B0604030504040204" pitchFamily="34" charset="0"/>
                        </a:rPr>
                        <a:t>es</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No</a:t>
                      </a:r>
                      <a:endParaRPr lang="en-US" sz="1600" dirty="0">
                        <a:effectLst/>
                        <a:latin typeface="+mj-lt"/>
                        <a:ea typeface="Times New Roman" panose="02020603050405020304" pitchFamily="18" charset="0"/>
                      </a:endParaRPr>
                    </a:p>
                  </a:txBody>
                  <a:tcPr marL="0" marR="0" marT="0" marB="0"/>
                </a:tc>
                <a:extLst>
                  <a:ext uri="{0D108BD9-81ED-4DB2-BD59-A6C34878D82A}">
                    <a16:rowId xmlns:a16="http://schemas.microsoft.com/office/drawing/2014/main" xmlns="" val="3350675500"/>
                  </a:ext>
                </a:extLst>
              </a:tr>
              <a:tr h="370840">
                <a:tc>
                  <a:txBody>
                    <a:bodyPr/>
                    <a:lstStyle/>
                    <a:p>
                      <a:r>
                        <a:rPr lang="en-US" sz="1600" dirty="0" smtClean="0">
                          <a:latin typeface="+mj-lt"/>
                        </a:rPr>
                        <a:t>3</a:t>
                      </a:r>
                      <a:endParaRPr lang="en-US" sz="1600" dirty="0">
                        <a:latin typeface="+mj-lt"/>
                      </a:endParaRPr>
                    </a:p>
                  </a:txBody>
                  <a:tcPr/>
                </a:tc>
                <a:tc>
                  <a:txBody>
                    <a:bodyPr/>
                    <a:lstStyle/>
                    <a:p>
                      <a:pPr marL="6477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477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&lt;</a:t>
                      </a:r>
                      <a:r>
                        <a:rPr lang="en-US" sz="1600" spc="-10" dirty="0">
                          <a:effectLst/>
                          <a:latin typeface="+mj-lt"/>
                          <a:ea typeface="Verdana" panose="020B0604030504040204" pitchFamily="34" charset="0"/>
                          <a:cs typeface="Verdana" panose="020B0604030504040204" pitchFamily="34" charset="0"/>
                        </a:rPr>
                        <a:t>1</a:t>
                      </a:r>
                      <a:r>
                        <a:rPr lang="en-US" sz="1600" spc="-5" dirty="0">
                          <a:effectLst/>
                          <a:latin typeface="+mj-lt"/>
                          <a:ea typeface="Verdana" panose="020B0604030504040204" pitchFamily="34" charset="0"/>
                          <a:cs typeface="Verdana" panose="020B0604030504040204" pitchFamily="34" charset="0"/>
                        </a:rPr>
                        <a:t>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&lt;</a:t>
                      </a:r>
                      <a:r>
                        <a:rPr lang="en-US" sz="1600" spc="-10" dirty="0">
                          <a:effectLst/>
                          <a:latin typeface="+mj-lt"/>
                          <a:ea typeface="Verdana" panose="020B0604030504040204" pitchFamily="34" charset="0"/>
                          <a:cs typeface="Verdana" panose="020B0604030504040204" pitchFamily="34" charset="0"/>
                        </a:rPr>
                        <a:t>2</a:t>
                      </a:r>
                      <a:r>
                        <a:rPr lang="en-US" sz="1600" spc="-5" dirty="0">
                          <a:effectLst/>
                          <a:latin typeface="+mj-lt"/>
                          <a:ea typeface="Verdana" panose="020B0604030504040204" pitchFamily="34" charset="0"/>
                          <a:cs typeface="Verdana" panose="020B0604030504040204" pitchFamily="34" charset="0"/>
                        </a:rPr>
                        <a:t>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No</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No</a:t>
                      </a:r>
                      <a:endParaRPr lang="en-US" sz="1600" dirty="0">
                        <a:effectLst/>
                        <a:latin typeface="+mj-lt"/>
                        <a:ea typeface="Times New Roman" panose="02020603050405020304" pitchFamily="18" charset="0"/>
                      </a:endParaRPr>
                    </a:p>
                  </a:txBody>
                  <a:tcPr marL="0" marR="0" marT="0" marB="0"/>
                </a:tc>
                <a:extLst>
                  <a:ext uri="{0D108BD9-81ED-4DB2-BD59-A6C34878D82A}">
                    <a16:rowId xmlns:a16="http://schemas.microsoft.com/office/drawing/2014/main" xmlns="" val="2942356971"/>
                  </a:ext>
                </a:extLst>
              </a:tr>
              <a:tr h="370840">
                <a:tc>
                  <a:txBody>
                    <a:bodyPr/>
                    <a:lstStyle/>
                    <a:p>
                      <a:r>
                        <a:rPr lang="en-US" sz="1600" dirty="0" smtClean="0">
                          <a:latin typeface="+mj-lt"/>
                        </a:rPr>
                        <a:t>4</a:t>
                      </a:r>
                      <a:endParaRPr lang="en-US" sz="1600" dirty="0">
                        <a:latin typeface="+mj-lt"/>
                      </a:endParaRPr>
                    </a:p>
                  </a:txBody>
                  <a:tcPr/>
                </a:tc>
                <a:tc>
                  <a:txBody>
                    <a:bodyPr/>
                    <a:lstStyle/>
                    <a:p>
                      <a:pPr marL="6477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477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&gt;</a:t>
                      </a:r>
                      <a:r>
                        <a:rPr lang="en-US" sz="1600" spc="-5" dirty="0" smtClean="0">
                          <a:effectLst/>
                          <a:latin typeface="+mj-lt"/>
                          <a:ea typeface="Verdana" panose="020B0604030504040204" pitchFamily="34" charset="0"/>
                          <a:cs typeface="Verdana" panose="020B0604030504040204" pitchFamily="34" charset="0"/>
                        </a:rPr>
                        <a:t>=</a:t>
                      </a:r>
                      <a:r>
                        <a:rPr lang="en-US" sz="1600" spc="-5" dirty="0">
                          <a:effectLst/>
                          <a:latin typeface="+mj-lt"/>
                          <a:ea typeface="Verdana" panose="020B0604030504040204" pitchFamily="34" charset="0"/>
                          <a:cs typeface="Verdana" panose="020B0604030504040204" pitchFamily="34" charset="0"/>
                        </a:rPr>
                        <a:t>10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dirty="0" smtClean="0">
                          <a:effectLst/>
                          <a:latin typeface="+mj-lt"/>
                          <a:ea typeface="Verdana" panose="020B0604030504040204" pitchFamily="34" charset="0"/>
                          <a:cs typeface="Verdana" panose="020B0604030504040204" pitchFamily="34" charset="0"/>
                        </a:rPr>
                        <a:t>&gt;</a:t>
                      </a:r>
                      <a:r>
                        <a:rPr lang="en-US" sz="1600" spc="-5" dirty="0" smtClean="0">
                          <a:effectLst/>
                          <a:latin typeface="+mj-lt"/>
                          <a:ea typeface="Verdana" panose="020B0604030504040204" pitchFamily="34" charset="0"/>
                          <a:cs typeface="Verdana" panose="020B0604030504040204" pitchFamily="34" charset="0"/>
                        </a:rPr>
                        <a:t>=</a:t>
                      </a:r>
                      <a:r>
                        <a:rPr lang="en-US" sz="1600" spc="-5" dirty="0">
                          <a:effectLst/>
                          <a:latin typeface="+mj-lt"/>
                          <a:ea typeface="Verdana" panose="020B0604030504040204" pitchFamily="34" charset="0"/>
                          <a:cs typeface="Verdana" panose="020B0604030504040204" pitchFamily="34" charset="0"/>
                        </a:rPr>
                        <a:t>20</a:t>
                      </a:r>
                      <a:r>
                        <a:rPr lang="en-US" sz="1600" dirty="0">
                          <a:effectLst/>
                          <a:latin typeface="+mj-lt"/>
                          <a:ea typeface="Verdana" panose="020B0604030504040204" pitchFamily="34" charset="0"/>
                          <a:cs typeface="Verdana" panose="020B0604030504040204" pitchFamily="34" charset="0"/>
                        </a:rPr>
                        <a:t>%</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spc="5"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spc="5" dirty="0" smtClean="0">
                          <a:effectLst/>
                          <a:latin typeface="+mj-lt"/>
                          <a:ea typeface="Verdana" panose="020B0604030504040204" pitchFamily="34" charset="0"/>
                          <a:cs typeface="Verdana" panose="020B0604030504040204" pitchFamily="34" charset="0"/>
                        </a:rPr>
                        <a:t>Y</a:t>
                      </a:r>
                      <a:r>
                        <a:rPr lang="en-US" sz="1600" dirty="0" smtClean="0">
                          <a:effectLst/>
                          <a:latin typeface="+mj-lt"/>
                          <a:ea typeface="Verdana" panose="020B0604030504040204" pitchFamily="34" charset="0"/>
                          <a:cs typeface="Verdana" panose="020B0604030504040204" pitchFamily="34" charset="0"/>
                        </a:rPr>
                        <a:t>es</a:t>
                      </a:r>
                      <a:endParaRPr lang="en-US" sz="1600" dirty="0">
                        <a:effectLst/>
                        <a:latin typeface="+mj-lt"/>
                        <a:ea typeface="Times New Roman" panose="02020603050405020304" pitchFamily="18" charset="0"/>
                      </a:endParaRPr>
                    </a:p>
                  </a:txBody>
                  <a:tcPr marL="0" marR="0" marT="0" marB="0"/>
                </a:tc>
                <a:tc>
                  <a:txBody>
                    <a:bodyPr/>
                    <a:lstStyle/>
                    <a:p>
                      <a:pPr marL="63500" marR="0">
                        <a:lnSpc>
                          <a:spcPts val="1300"/>
                        </a:lnSpc>
                        <a:spcBef>
                          <a:spcPts val="0"/>
                        </a:spcBef>
                        <a:spcAft>
                          <a:spcPts val="0"/>
                        </a:spcAft>
                      </a:pPr>
                      <a:endParaRPr lang="en-US" sz="1600" spc="5" dirty="0" smtClean="0">
                        <a:effectLst/>
                        <a:latin typeface="+mj-lt"/>
                        <a:ea typeface="Verdana" panose="020B0604030504040204" pitchFamily="34" charset="0"/>
                        <a:cs typeface="Verdana" panose="020B0604030504040204" pitchFamily="34" charset="0"/>
                      </a:endParaRPr>
                    </a:p>
                    <a:p>
                      <a:pPr marL="63500" marR="0">
                        <a:lnSpc>
                          <a:spcPts val="1300"/>
                        </a:lnSpc>
                        <a:spcBef>
                          <a:spcPts val="0"/>
                        </a:spcBef>
                        <a:spcAft>
                          <a:spcPts val="0"/>
                        </a:spcAft>
                      </a:pPr>
                      <a:r>
                        <a:rPr lang="en-US" sz="1600" spc="5" dirty="0" smtClean="0">
                          <a:effectLst/>
                          <a:latin typeface="+mj-lt"/>
                          <a:ea typeface="Verdana" panose="020B0604030504040204" pitchFamily="34" charset="0"/>
                          <a:cs typeface="Verdana" panose="020B0604030504040204" pitchFamily="34" charset="0"/>
                        </a:rPr>
                        <a:t>Y</a:t>
                      </a:r>
                      <a:r>
                        <a:rPr lang="en-US" sz="1600" dirty="0" smtClean="0">
                          <a:effectLst/>
                          <a:latin typeface="+mj-lt"/>
                          <a:ea typeface="Verdana" panose="020B0604030504040204" pitchFamily="34" charset="0"/>
                          <a:cs typeface="Verdana" panose="020B0604030504040204" pitchFamily="34" charset="0"/>
                        </a:rPr>
                        <a:t>es</a:t>
                      </a:r>
                      <a:endParaRPr lang="en-US" sz="1600" dirty="0">
                        <a:effectLst/>
                        <a:latin typeface="+mj-lt"/>
                        <a:ea typeface="Times New Roman" panose="02020603050405020304" pitchFamily="18" charset="0"/>
                      </a:endParaRPr>
                    </a:p>
                  </a:txBody>
                  <a:tcPr marL="0" marR="0" marT="0" marB="0"/>
                </a:tc>
                <a:extLst>
                  <a:ext uri="{0D108BD9-81ED-4DB2-BD59-A6C34878D82A}">
                    <a16:rowId xmlns:a16="http://schemas.microsoft.com/office/drawing/2014/main" xmlns="" val="3859191834"/>
                  </a:ext>
                </a:extLst>
              </a:tr>
            </a:tbl>
          </a:graphicData>
        </a:graphic>
      </p:graphicFrame>
    </p:spTree>
    <p:extLst>
      <p:ext uri="{BB962C8B-B14F-4D97-AF65-F5344CB8AC3E}">
        <p14:creationId xmlns:p14="http://schemas.microsoft.com/office/powerpoint/2010/main" xmlns="" val="16760670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052736"/>
            <a:ext cx="8856984" cy="6001643"/>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The tax auditor will be required to exercise due care in respect of such transactions and devise elaborate checklist to carry out the audit process</a:t>
            </a:r>
            <a:r>
              <a:rPr lang="en-IN" dirty="0" smtClean="0">
                <a:latin typeface="+mj-lt"/>
              </a:rPr>
              <a:t>.</a:t>
            </a:r>
          </a:p>
          <a:p>
            <a:pPr marL="285750" indent="-285750" algn="just">
              <a:lnSpc>
                <a:spcPct val="150000"/>
              </a:lnSpc>
              <a:buFont typeface="Wingdings" panose="05000000000000000000" pitchFamily="2" charset="2"/>
              <a:buChar char="§"/>
            </a:pPr>
            <a:endParaRPr lang="en-IN" sz="1100" dirty="0">
              <a:latin typeface="+mj-lt"/>
            </a:endParaRPr>
          </a:p>
          <a:p>
            <a:pPr marL="285750" indent="-285750" algn="just">
              <a:lnSpc>
                <a:spcPct val="150000"/>
              </a:lnSpc>
              <a:buFont typeface="Wingdings" panose="05000000000000000000" pitchFamily="2" charset="2"/>
              <a:buChar char="§"/>
            </a:pPr>
            <a:r>
              <a:rPr lang="en-IN" dirty="0" smtClean="0">
                <a:latin typeface="+mj-lt"/>
              </a:rPr>
              <a:t>The </a:t>
            </a:r>
            <a:r>
              <a:rPr lang="en-IN" dirty="0">
                <a:latin typeface="+mj-lt"/>
              </a:rPr>
              <a:t>tax auditor should obtain the list of all the entities in which the auditee is a beneficial owner and all the transactions carried out with such entities. </a:t>
            </a:r>
            <a:endParaRPr lang="en-IN" dirty="0" smtClean="0">
              <a:latin typeface="+mj-lt"/>
            </a:endParaRPr>
          </a:p>
          <a:p>
            <a:pPr algn="just">
              <a:lnSpc>
                <a:spcPct val="150000"/>
              </a:lnSpc>
            </a:pPr>
            <a:endParaRPr lang="en-IN" sz="11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It </a:t>
            </a:r>
            <a:r>
              <a:rPr lang="en-IN" dirty="0">
                <a:latin typeface="+mj-lt"/>
              </a:rPr>
              <a:t>may be noted that this needs to be reported if the auditee itself is a </a:t>
            </a:r>
            <a:r>
              <a:rPr lang="en-IN" b="1" dirty="0">
                <a:latin typeface="+mj-lt"/>
              </a:rPr>
              <a:t>registered as well as beneficial owner</a:t>
            </a:r>
            <a:r>
              <a:rPr lang="en-IN" dirty="0">
                <a:latin typeface="+mj-lt"/>
              </a:rPr>
              <a:t>. There are conflicting judgements on the issue and if the assessee places reliance on any favourable judgement the said fact should be brought out in the report</a:t>
            </a:r>
            <a:r>
              <a:rPr lang="en-IN" dirty="0" smtClean="0">
                <a:latin typeface="+mj-lt"/>
              </a:rPr>
              <a:t>.</a:t>
            </a:r>
          </a:p>
          <a:p>
            <a:pPr marL="742950" lvl="1" indent="-285750" algn="just">
              <a:buFont typeface="Wingdings" panose="05000000000000000000" pitchFamily="2" charset="2"/>
              <a:buChar char="§"/>
            </a:pPr>
            <a:r>
              <a:rPr lang="en-US" dirty="0">
                <a:solidFill>
                  <a:srgbClr val="303030"/>
                </a:solidFill>
                <a:latin typeface="Century Gothic"/>
              </a:rPr>
              <a:t>CIT Vs. </a:t>
            </a:r>
            <a:r>
              <a:rPr lang="en-US" dirty="0" err="1">
                <a:solidFill>
                  <a:srgbClr val="303030"/>
                </a:solidFill>
                <a:latin typeface="Century Gothic"/>
              </a:rPr>
              <a:t>Ankitech</a:t>
            </a:r>
            <a:r>
              <a:rPr lang="en-US" dirty="0">
                <a:solidFill>
                  <a:srgbClr val="303030"/>
                </a:solidFill>
                <a:latin typeface="Century Gothic"/>
              </a:rPr>
              <a:t> Pvt. Ltd. 340 ITR 14 (Del.)</a:t>
            </a:r>
            <a:endParaRPr lang="en-IN" dirty="0">
              <a:solidFill>
                <a:srgbClr val="303030"/>
              </a:solidFill>
              <a:latin typeface="Century Gothic"/>
            </a:endParaRPr>
          </a:p>
          <a:p>
            <a:pPr marL="742950" lvl="1" indent="-285750" algn="just">
              <a:buFont typeface="Wingdings" panose="05000000000000000000" pitchFamily="2" charset="2"/>
              <a:buChar char="§"/>
            </a:pPr>
            <a:r>
              <a:rPr lang="en-US" dirty="0">
                <a:solidFill>
                  <a:srgbClr val="303030"/>
                </a:solidFill>
                <a:latin typeface="Century Gothic"/>
              </a:rPr>
              <a:t>National Travel Services Vs. CIT 401 ITR 154 (SC)- Issue referred to a larger bench</a:t>
            </a:r>
            <a:endParaRPr lang="en-IN" dirty="0">
              <a:solidFill>
                <a:srgbClr val="303030"/>
              </a:solidFill>
              <a:latin typeface="Century Gothic"/>
            </a:endParaRP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2400476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052736"/>
            <a:ext cx="8856984" cy="5170646"/>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marL="285750" lvl="0" indent="-285750" algn="just">
              <a:lnSpc>
                <a:spcPct val="150000"/>
              </a:lnSpc>
              <a:buFont typeface="Wingdings" panose="05000000000000000000" pitchFamily="2" charset="2"/>
              <a:buChar char="§"/>
            </a:pPr>
            <a:r>
              <a:rPr lang="en-IN" dirty="0">
                <a:solidFill>
                  <a:srgbClr val="303030"/>
                </a:solidFill>
                <a:latin typeface="Century Gothic"/>
              </a:rPr>
              <a:t>The list provided by the auditee should be cross verified with clause 23 and notes to account in respect of transactions with related parties to satisfy himself about the veracity of the list of such entities provided.</a:t>
            </a:r>
            <a:endParaRPr lang="en-US" dirty="0">
              <a:solidFill>
                <a:srgbClr val="303030"/>
              </a:solidFill>
              <a:latin typeface="Century Gothic"/>
            </a:endParaRPr>
          </a:p>
          <a:p>
            <a:pPr marL="285750" indent="-285750" algn="just">
              <a:lnSpc>
                <a:spcPct val="150000"/>
              </a:lnSpc>
              <a:buFont typeface="Wingdings" panose="05000000000000000000" pitchFamily="2" charset="2"/>
              <a:buChar char="§"/>
            </a:pPr>
            <a:endParaRPr lang="en-IN" sz="11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It may be noted that bona fide business transactions may not always be covered by the fiction of section 2(22)(e) and the tax auditor will have to exercise professional judgement in deciding whether the transactions are bona fide. In case of difference of opinion with the auditee the view of the auditee as well as the tax auditor should be furnished in the report.</a:t>
            </a:r>
          </a:p>
          <a:p>
            <a:pPr marL="285750" indent="-285750" algn="just">
              <a:lnSpc>
                <a:spcPct val="150000"/>
              </a:lnSpc>
              <a:buFont typeface="Wingdings" panose="05000000000000000000" pitchFamily="2" charset="2"/>
              <a:buChar char="§"/>
            </a:pPr>
            <a:endParaRPr lang="en-IN" sz="1100" dirty="0" smtClean="0">
              <a:latin typeface="+mj-lt"/>
            </a:endParaRPr>
          </a:p>
          <a:p>
            <a:pPr marL="285750" indent="-285750" algn="just">
              <a:lnSpc>
                <a:spcPct val="150000"/>
              </a:lnSpc>
              <a:buFont typeface="Wingdings" panose="05000000000000000000" pitchFamily="2" charset="2"/>
              <a:buChar char="§"/>
            </a:pPr>
            <a:r>
              <a:rPr lang="en-IN" dirty="0" smtClean="0">
                <a:latin typeface="+mj-lt"/>
              </a:rPr>
              <a:t>Trade advances in the ordinary course of business for business exigencies are not considered vide Circular No. 18/2017 dated 12.06.2017</a:t>
            </a: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4563496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052736"/>
            <a:ext cx="8856984" cy="5586145"/>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marL="285750" lvl="0" indent="-285750" algn="just">
              <a:lnSpc>
                <a:spcPct val="150000"/>
              </a:lnSpc>
              <a:buFont typeface="Wingdings" panose="05000000000000000000" pitchFamily="2" charset="2"/>
              <a:buChar char="§"/>
            </a:pPr>
            <a:r>
              <a:rPr lang="en-IN" dirty="0" smtClean="0">
                <a:solidFill>
                  <a:srgbClr val="303030"/>
                </a:solidFill>
                <a:latin typeface="+mj-lt"/>
              </a:rPr>
              <a:t>Accumulated profits shall be commercial profits - </a:t>
            </a:r>
            <a:r>
              <a:rPr lang="it-IT" dirty="0">
                <a:latin typeface="+mj-lt"/>
              </a:rPr>
              <a:t>CIT Vs. P. K. Badiani 105 ITR 642 (</a:t>
            </a:r>
            <a:r>
              <a:rPr lang="it-IT" dirty="0" smtClean="0">
                <a:latin typeface="+mj-lt"/>
              </a:rPr>
              <a:t>SC)</a:t>
            </a:r>
          </a:p>
          <a:p>
            <a:pPr marL="285750" lvl="0" indent="-285750" algn="just">
              <a:lnSpc>
                <a:spcPct val="150000"/>
              </a:lnSpc>
              <a:buFont typeface="Wingdings" panose="05000000000000000000" pitchFamily="2" charset="2"/>
              <a:buChar char="§"/>
            </a:pPr>
            <a:endParaRPr lang="en-IN" sz="1100" dirty="0" smtClean="0">
              <a:solidFill>
                <a:srgbClr val="303030"/>
              </a:solidFill>
              <a:latin typeface="Century Gothic"/>
            </a:endParaRPr>
          </a:p>
          <a:p>
            <a:pPr marL="285750" lvl="0" indent="-285750" algn="just">
              <a:lnSpc>
                <a:spcPct val="150000"/>
              </a:lnSpc>
              <a:buFont typeface="Wingdings" panose="05000000000000000000" pitchFamily="2" charset="2"/>
              <a:buChar char="§"/>
            </a:pPr>
            <a:r>
              <a:rPr lang="en-IN" dirty="0" smtClean="0">
                <a:solidFill>
                  <a:srgbClr val="303030"/>
                </a:solidFill>
                <a:latin typeface="+mj-lt"/>
              </a:rPr>
              <a:t>Capital profits shall not be included – Tea </a:t>
            </a:r>
            <a:r>
              <a:rPr lang="en-US" dirty="0">
                <a:latin typeface="+mj-lt"/>
              </a:rPr>
              <a:t>Estate India Pvt. </a:t>
            </a:r>
            <a:r>
              <a:rPr lang="en-US" dirty="0" smtClean="0">
                <a:latin typeface="+mj-lt"/>
              </a:rPr>
              <a:t>Ltd. Vs</a:t>
            </a:r>
            <a:r>
              <a:rPr lang="en-US" dirty="0">
                <a:latin typeface="+mj-lt"/>
              </a:rPr>
              <a:t>. CIT 103 ITR 785 (</a:t>
            </a:r>
            <a:r>
              <a:rPr lang="en-US" dirty="0" smtClean="0">
                <a:latin typeface="+mj-lt"/>
              </a:rPr>
              <a:t>SC)</a:t>
            </a:r>
            <a:endParaRPr lang="en-IN" dirty="0">
              <a:solidFill>
                <a:srgbClr val="303030"/>
              </a:solidFill>
              <a:latin typeface="+mj-lt"/>
            </a:endParaRPr>
          </a:p>
          <a:p>
            <a:pPr marL="285750" lvl="0" indent="-285750" algn="just">
              <a:lnSpc>
                <a:spcPct val="150000"/>
              </a:lnSpc>
              <a:buFont typeface="Wingdings" panose="05000000000000000000" pitchFamily="2" charset="2"/>
              <a:buChar char="§"/>
            </a:pPr>
            <a:endParaRPr lang="en-IN" sz="1100" dirty="0" smtClean="0">
              <a:solidFill>
                <a:srgbClr val="303030"/>
              </a:solidFill>
              <a:latin typeface="+mj-lt"/>
            </a:endParaRPr>
          </a:p>
          <a:p>
            <a:pPr marL="285750" lvl="0" indent="-285750" algn="just">
              <a:lnSpc>
                <a:spcPct val="150000"/>
              </a:lnSpc>
              <a:buFont typeface="Wingdings" panose="05000000000000000000" pitchFamily="2" charset="2"/>
              <a:buChar char="§"/>
            </a:pPr>
            <a:r>
              <a:rPr lang="en-IN" dirty="0" smtClean="0">
                <a:solidFill>
                  <a:srgbClr val="303030"/>
                </a:solidFill>
                <a:latin typeface="+mj-lt"/>
              </a:rPr>
              <a:t>Profits earned u/s 41(2) shall not be part of accumulated profit – </a:t>
            </a:r>
            <a:r>
              <a:rPr lang="en-US" dirty="0" smtClean="0">
                <a:latin typeface="+mj-lt"/>
              </a:rPr>
              <a:t>CIT Vs</a:t>
            </a:r>
            <a:r>
              <a:rPr lang="en-US" dirty="0">
                <a:latin typeface="+mj-lt"/>
              </a:rPr>
              <a:t>. Urmila Ramesh 230 ITR 422 (SC)</a:t>
            </a:r>
            <a:endParaRPr lang="en-IN" dirty="0" smtClean="0">
              <a:solidFill>
                <a:srgbClr val="303030"/>
              </a:solidFill>
              <a:latin typeface="+mj-lt"/>
            </a:endParaRPr>
          </a:p>
          <a:p>
            <a:pPr marL="285750" lvl="0" indent="-285750" algn="just">
              <a:lnSpc>
                <a:spcPct val="150000"/>
              </a:lnSpc>
              <a:buFont typeface="Wingdings" panose="05000000000000000000" pitchFamily="2" charset="2"/>
              <a:buChar char="§"/>
            </a:pPr>
            <a:endParaRPr lang="en-IN" sz="1100" dirty="0" smtClean="0">
              <a:solidFill>
                <a:srgbClr val="303030"/>
              </a:solidFill>
              <a:latin typeface="Century Gothic"/>
            </a:endParaRPr>
          </a:p>
          <a:p>
            <a:pPr marL="285750" lvl="0" indent="-285750" algn="just">
              <a:lnSpc>
                <a:spcPct val="150000"/>
              </a:lnSpc>
              <a:buFont typeface="Wingdings" panose="05000000000000000000" pitchFamily="2" charset="2"/>
              <a:buChar char="§"/>
            </a:pPr>
            <a:r>
              <a:rPr lang="en-IN" dirty="0" smtClean="0">
                <a:solidFill>
                  <a:srgbClr val="303030"/>
                </a:solidFill>
                <a:latin typeface="Century Gothic"/>
              </a:rPr>
              <a:t>Practical Issues:</a:t>
            </a:r>
          </a:p>
          <a:p>
            <a:pPr marL="742950" lvl="1" indent="-285750" algn="just">
              <a:lnSpc>
                <a:spcPct val="150000"/>
              </a:lnSpc>
              <a:buFont typeface="Wingdings" panose="05000000000000000000" pitchFamily="2" charset="2"/>
              <a:buChar char="§"/>
            </a:pPr>
            <a:r>
              <a:rPr lang="en-IN" dirty="0" smtClean="0">
                <a:solidFill>
                  <a:srgbClr val="303030"/>
                </a:solidFill>
                <a:latin typeface="Century Gothic"/>
              </a:rPr>
              <a:t>Finding accumulated profit of payer company</a:t>
            </a:r>
          </a:p>
          <a:p>
            <a:pPr marL="742950" lvl="1" indent="-285750" algn="just">
              <a:lnSpc>
                <a:spcPct val="150000"/>
              </a:lnSpc>
              <a:buFont typeface="Wingdings" panose="05000000000000000000" pitchFamily="2" charset="2"/>
              <a:buChar char="§"/>
            </a:pPr>
            <a:r>
              <a:rPr lang="en-IN" dirty="0" smtClean="0">
                <a:solidFill>
                  <a:srgbClr val="303030"/>
                </a:solidFill>
                <a:latin typeface="Century Gothic"/>
              </a:rPr>
              <a:t>Finding accumulated profit on the date of transaction</a:t>
            </a:r>
          </a:p>
          <a:p>
            <a:pPr marL="742950" lvl="1" indent="-285750" algn="just">
              <a:lnSpc>
                <a:spcPct val="150000"/>
              </a:lnSpc>
              <a:buFont typeface="Wingdings" panose="05000000000000000000" pitchFamily="2" charset="2"/>
              <a:buChar char="§"/>
            </a:pPr>
            <a:endParaRPr lang="en-IN" dirty="0">
              <a:solidFill>
                <a:srgbClr val="303030"/>
              </a:solidFill>
              <a:latin typeface="Century Gothic"/>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1537358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36A : Deemed dividend</a:t>
            </a:r>
          </a:p>
        </p:txBody>
      </p:sp>
      <p:sp>
        <p:nvSpPr>
          <p:cNvPr id="7" name="TextBox 6"/>
          <p:cNvSpPr txBox="1"/>
          <p:nvPr/>
        </p:nvSpPr>
        <p:spPr>
          <a:xfrm>
            <a:off x="488504" y="1052736"/>
            <a:ext cx="8856984" cy="466281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Reporting Requirement</a:t>
            </a:r>
            <a:endParaRPr lang="en-IN" dirty="0">
              <a:latin typeface="+mj-lt"/>
            </a:endParaRPr>
          </a:p>
          <a:p>
            <a:pPr marL="285750" indent="-285750" algn="just">
              <a:lnSpc>
                <a:spcPct val="150000"/>
              </a:lnSpc>
              <a:buFont typeface="Wingdings" panose="05000000000000000000" pitchFamily="2" charset="2"/>
              <a:buChar char="§"/>
            </a:pPr>
            <a:r>
              <a:rPr lang="en-IN" dirty="0" smtClean="0">
                <a:latin typeface="+mj-lt"/>
              </a:rPr>
              <a:t>The following details needs to be disclosed:</a:t>
            </a:r>
          </a:p>
          <a:p>
            <a:pPr marL="742950" lvl="1" indent="-285750" algn="just">
              <a:lnSpc>
                <a:spcPct val="150000"/>
              </a:lnSpc>
              <a:buFont typeface="Wingdings" panose="05000000000000000000" pitchFamily="2" charset="2"/>
              <a:buChar char="§"/>
            </a:pPr>
            <a:r>
              <a:rPr lang="en-US" dirty="0">
                <a:latin typeface="+mj-lt"/>
              </a:rPr>
              <a:t>Whether </a:t>
            </a:r>
            <a:r>
              <a:rPr lang="en-US" dirty="0" smtClean="0">
                <a:latin typeface="+mj-lt"/>
              </a:rPr>
              <a:t>assessee </a:t>
            </a:r>
            <a:r>
              <a:rPr lang="en-US" dirty="0">
                <a:latin typeface="+mj-lt"/>
              </a:rPr>
              <a:t>has received any amount in the nature of dividend as referred to in </a:t>
            </a:r>
            <a:r>
              <a:rPr lang="en-US" dirty="0" smtClean="0">
                <a:latin typeface="+mj-lt"/>
              </a:rPr>
              <a:t>Section 2(22)(e)?</a:t>
            </a:r>
          </a:p>
          <a:p>
            <a:pPr marL="742950" lvl="1" indent="-285750" algn="just">
              <a:lnSpc>
                <a:spcPct val="150000"/>
              </a:lnSpc>
              <a:buFont typeface="Wingdings" panose="05000000000000000000" pitchFamily="2" charset="2"/>
              <a:buChar char="§"/>
            </a:pPr>
            <a:r>
              <a:rPr lang="en-IN" dirty="0" smtClean="0">
                <a:latin typeface="+mj-lt"/>
              </a:rPr>
              <a:t>If yes, the </a:t>
            </a:r>
            <a:r>
              <a:rPr lang="en-IN" dirty="0">
                <a:latin typeface="+mj-lt"/>
              </a:rPr>
              <a:t>amount received </a:t>
            </a:r>
            <a:endParaRPr lang="en-IN" dirty="0" smtClean="0">
              <a:latin typeface="+mj-lt"/>
            </a:endParaRPr>
          </a:p>
          <a:p>
            <a:pPr marL="742950" lvl="1" indent="-285750" algn="just">
              <a:lnSpc>
                <a:spcPct val="150000"/>
              </a:lnSpc>
              <a:buFont typeface="Wingdings" panose="05000000000000000000" pitchFamily="2" charset="2"/>
              <a:buChar char="§"/>
            </a:pPr>
            <a:r>
              <a:rPr lang="en-IN" dirty="0" smtClean="0">
                <a:latin typeface="+mj-lt"/>
              </a:rPr>
              <a:t>Date </a:t>
            </a:r>
            <a:r>
              <a:rPr lang="en-IN" dirty="0">
                <a:latin typeface="+mj-lt"/>
              </a:rPr>
              <a:t>of receipt.</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From AY 2019-20, the applicability of deemed dividend has been shifted from the recipients to the company and the tax rate is 30</a:t>
            </a:r>
            <a:r>
              <a:rPr lang="en-IN" dirty="0" smtClean="0">
                <a:latin typeface="+mj-lt"/>
              </a:rPr>
              <a:t>% (plus surcharge plus cess) without grossing up.</a:t>
            </a: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739625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4247317"/>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a:lnSpc>
                <a:spcPct val="150000"/>
              </a:lnSpc>
            </a:pPr>
            <a:r>
              <a:rPr lang="en-US" b="1" u="sng" dirty="0" smtClean="0">
                <a:latin typeface="+mj-lt"/>
              </a:rPr>
              <a:t>Form </a:t>
            </a:r>
            <a:r>
              <a:rPr lang="en-US" b="1" u="sng" dirty="0">
                <a:latin typeface="+mj-lt"/>
              </a:rPr>
              <a:t>No.61:- Statement containing particulars of declaration received in Form No.60 </a:t>
            </a:r>
            <a:endParaRPr lang="en-US" b="1" u="sng" dirty="0" smtClean="0">
              <a:latin typeface="+mj-lt"/>
            </a:endParaRPr>
          </a:p>
          <a:p>
            <a:pPr marL="285750" indent="-285750" algn="just">
              <a:lnSpc>
                <a:spcPct val="150000"/>
              </a:lnSpc>
              <a:buFont typeface="Wingdings" panose="05000000000000000000" pitchFamily="2" charset="2"/>
              <a:buChar char="§"/>
            </a:pPr>
            <a:r>
              <a:rPr lang="en-US" b="1" u="sng" dirty="0" smtClean="0">
                <a:latin typeface="+mj-lt"/>
              </a:rPr>
              <a:t>Rule </a:t>
            </a:r>
            <a:r>
              <a:rPr lang="en-US" b="1" u="sng" dirty="0">
                <a:latin typeface="+mj-lt"/>
              </a:rPr>
              <a:t>114D(1</a:t>
            </a:r>
            <a:r>
              <a:rPr lang="en-US" b="1" u="sng" dirty="0" smtClean="0">
                <a:latin typeface="+mj-lt"/>
              </a:rPr>
              <a:t>) - </a:t>
            </a:r>
            <a:r>
              <a:rPr lang="en-US" dirty="0">
                <a:latin typeface="+mj-lt"/>
              </a:rPr>
              <a:t>Half yearly statement containing particulars of declaration in Form No.60 to be furnished in Form No.61 </a:t>
            </a:r>
            <a:r>
              <a:rPr lang="en-US" dirty="0" smtClean="0">
                <a:latin typeface="+mj-lt"/>
              </a:rPr>
              <a:t>online </a:t>
            </a:r>
            <a:r>
              <a:rPr lang="en-US" dirty="0">
                <a:latin typeface="+mj-lt"/>
              </a:rPr>
              <a:t>to DIT(Intelligence and Criminal Investigation) or JDIT(Intelligence and Criminal Investigation). </a:t>
            </a:r>
            <a:endParaRPr lang="en-US" dirty="0" smtClean="0">
              <a:latin typeface="+mj-lt"/>
            </a:endParaRPr>
          </a:p>
          <a:p>
            <a:pPr marL="285750" indent="-285750" algn="just">
              <a:lnSpc>
                <a:spcPct val="150000"/>
              </a:lnSpc>
              <a:buFont typeface="Wingdings" panose="05000000000000000000" pitchFamily="2" charset="2"/>
              <a:buChar char="§"/>
            </a:pPr>
            <a:endParaRPr lang="en-US" dirty="0" smtClean="0">
              <a:latin typeface="+mj-lt"/>
            </a:endParaRPr>
          </a:p>
          <a:p>
            <a:pPr marL="285750" indent="-285750" algn="just">
              <a:lnSpc>
                <a:spcPct val="150000"/>
              </a:lnSpc>
              <a:buFont typeface="Wingdings" panose="05000000000000000000" pitchFamily="2" charset="2"/>
              <a:buChar char="§"/>
            </a:pPr>
            <a:r>
              <a:rPr lang="en-US" b="1" u="sng" dirty="0" smtClean="0">
                <a:latin typeface="+mj-lt"/>
              </a:rPr>
              <a:t>Form No.60 - </a:t>
            </a:r>
            <a:r>
              <a:rPr lang="en-US" dirty="0">
                <a:latin typeface="+mj-lt"/>
              </a:rPr>
              <a:t>Form for declaration to be filed by an individual or a person (not being a company or firm) who does not have PAN and who enters into any transaction specified in </a:t>
            </a:r>
            <a:r>
              <a:rPr lang="en-US" dirty="0" smtClean="0">
                <a:latin typeface="+mj-lt"/>
              </a:rPr>
              <a:t>Rule </a:t>
            </a:r>
            <a:r>
              <a:rPr lang="en-US" dirty="0">
                <a:latin typeface="+mj-lt"/>
              </a:rPr>
              <a:t>114B. </a:t>
            </a: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2152091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3831818"/>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a:lnSpc>
                <a:spcPct val="150000"/>
              </a:lnSpc>
            </a:pPr>
            <a:r>
              <a:rPr lang="en-US" b="1" u="sng" dirty="0" smtClean="0">
                <a:latin typeface="+mj-lt"/>
              </a:rPr>
              <a:t>Form </a:t>
            </a:r>
            <a:r>
              <a:rPr lang="en-US" b="1" u="sng" dirty="0">
                <a:latin typeface="+mj-lt"/>
              </a:rPr>
              <a:t>No.61:- Statement containing particulars of declaration received in Form No.60 </a:t>
            </a:r>
            <a:endParaRPr lang="en-US" dirty="0" smtClean="0">
              <a:latin typeface="+mj-lt"/>
            </a:endParaRPr>
          </a:p>
          <a:p>
            <a:pPr marL="285750" indent="-285750" algn="just">
              <a:lnSpc>
                <a:spcPct val="150000"/>
              </a:lnSpc>
              <a:buFont typeface="Wingdings" panose="05000000000000000000" pitchFamily="2" charset="2"/>
              <a:buChar char="§"/>
            </a:pPr>
            <a:r>
              <a:rPr lang="en-US" b="1" u="sng" dirty="0" smtClean="0">
                <a:latin typeface="+mj-lt"/>
              </a:rPr>
              <a:t>Rule </a:t>
            </a:r>
            <a:r>
              <a:rPr lang="en-US" b="1" u="sng" dirty="0">
                <a:latin typeface="+mj-lt"/>
              </a:rPr>
              <a:t>114B- </a:t>
            </a:r>
            <a:r>
              <a:rPr lang="en-US" dirty="0" smtClean="0">
                <a:latin typeface="+mj-lt"/>
              </a:rPr>
              <a:t>There are 18 transactions prescribed wherein if the value exceeds the prescribed limit against a particular type of transaction, PAN </a:t>
            </a:r>
            <a:r>
              <a:rPr lang="en-US" dirty="0">
                <a:latin typeface="+mj-lt"/>
              </a:rPr>
              <a:t>is to be quoted in all documents </a:t>
            </a:r>
            <a:r>
              <a:rPr lang="en-US" dirty="0" smtClean="0">
                <a:latin typeface="+mj-lt"/>
              </a:rPr>
              <a:t>pertaining to such transactions.</a:t>
            </a:r>
          </a:p>
          <a:p>
            <a:pPr marL="742950" lvl="1" indent="-285750" algn="just">
              <a:lnSpc>
                <a:spcPct val="150000"/>
              </a:lnSpc>
              <a:buFont typeface="Wingdings" panose="05000000000000000000" pitchFamily="2" charset="2"/>
              <a:buChar char="§"/>
            </a:pPr>
            <a:r>
              <a:rPr lang="en-US" dirty="0" smtClean="0">
                <a:latin typeface="+mj-lt"/>
              </a:rPr>
              <a:t>One </a:t>
            </a:r>
            <a:r>
              <a:rPr lang="en-US" dirty="0">
                <a:latin typeface="+mj-lt"/>
              </a:rPr>
              <a:t>of such transaction is sale or purchase, by any person of goods or services of any nature for an amount exceeding Rs.2 lacs per </a:t>
            </a:r>
            <a:r>
              <a:rPr lang="en-US" dirty="0" smtClean="0">
                <a:latin typeface="+mj-lt"/>
              </a:rPr>
              <a:t>transaction</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7531029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3416320"/>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a:lnSpc>
                <a:spcPct val="150000"/>
              </a:lnSpc>
            </a:pPr>
            <a:r>
              <a:rPr lang="en-US" b="1" u="sng" dirty="0" smtClean="0">
                <a:latin typeface="+mj-lt"/>
              </a:rPr>
              <a:t>Due Date to file Form 61:</a:t>
            </a:r>
          </a:p>
          <a:p>
            <a:pPr marL="285750" indent="-285750" algn="just">
              <a:lnSpc>
                <a:spcPct val="150000"/>
              </a:lnSpc>
              <a:buFont typeface="Wingdings" panose="05000000000000000000" pitchFamily="2" charset="2"/>
              <a:buChar char="§"/>
            </a:pPr>
            <a:r>
              <a:rPr lang="en-US" dirty="0" smtClean="0">
                <a:latin typeface="+mj-lt"/>
              </a:rPr>
              <a:t>Persons who do not have a PAN and have taken Form 60, need to file Form 61 half-yearly as per time lines below:</a:t>
            </a:r>
          </a:p>
          <a:p>
            <a:pPr marL="742950" lvl="1" indent="-285750" algn="just">
              <a:lnSpc>
                <a:spcPct val="150000"/>
              </a:lnSpc>
              <a:buFont typeface="Wingdings" panose="05000000000000000000" pitchFamily="2" charset="2"/>
              <a:buChar char="§"/>
            </a:pPr>
            <a:r>
              <a:rPr lang="en-US" dirty="0" smtClean="0">
                <a:latin typeface="+mj-lt"/>
              </a:rPr>
              <a:t>If declarations are received </a:t>
            </a:r>
            <a:r>
              <a:rPr lang="en-US" dirty="0" err="1" smtClean="0">
                <a:latin typeface="+mj-lt"/>
              </a:rPr>
              <a:t>upto</a:t>
            </a:r>
            <a:r>
              <a:rPr lang="en-US" dirty="0" smtClean="0">
                <a:latin typeface="+mj-lt"/>
              </a:rPr>
              <a:t> 30</a:t>
            </a:r>
            <a:r>
              <a:rPr lang="en-US" baseline="30000" dirty="0" smtClean="0">
                <a:latin typeface="+mj-lt"/>
              </a:rPr>
              <a:t>th</a:t>
            </a:r>
            <a:r>
              <a:rPr lang="en-US" dirty="0" smtClean="0">
                <a:latin typeface="+mj-lt"/>
              </a:rPr>
              <a:t> September: by 31</a:t>
            </a:r>
            <a:r>
              <a:rPr lang="en-US" baseline="30000" dirty="0" smtClean="0">
                <a:latin typeface="+mj-lt"/>
              </a:rPr>
              <a:t>St</a:t>
            </a:r>
            <a:r>
              <a:rPr lang="en-US" dirty="0" smtClean="0">
                <a:latin typeface="+mj-lt"/>
              </a:rPr>
              <a:t> October</a:t>
            </a:r>
          </a:p>
          <a:p>
            <a:pPr marL="742950" lvl="1" indent="-285750" algn="just">
              <a:lnSpc>
                <a:spcPct val="150000"/>
              </a:lnSpc>
              <a:buFont typeface="Wingdings" panose="05000000000000000000" pitchFamily="2" charset="2"/>
              <a:buChar char="§"/>
            </a:pPr>
            <a:r>
              <a:rPr lang="en-US" dirty="0" smtClean="0">
                <a:latin typeface="+mj-lt"/>
              </a:rPr>
              <a:t>If </a:t>
            </a:r>
            <a:r>
              <a:rPr lang="en-US" dirty="0">
                <a:latin typeface="+mj-lt"/>
              </a:rPr>
              <a:t>declarations </a:t>
            </a:r>
            <a:r>
              <a:rPr lang="en-US" dirty="0" smtClean="0">
                <a:latin typeface="+mj-lt"/>
              </a:rPr>
              <a:t>are </a:t>
            </a:r>
            <a:r>
              <a:rPr lang="en-US" dirty="0">
                <a:latin typeface="+mj-lt"/>
              </a:rPr>
              <a:t>received </a:t>
            </a:r>
            <a:r>
              <a:rPr lang="en-US" dirty="0" err="1">
                <a:latin typeface="+mj-lt"/>
              </a:rPr>
              <a:t>upto</a:t>
            </a:r>
            <a:r>
              <a:rPr lang="en-US" dirty="0">
                <a:latin typeface="+mj-lt"/>
              </a:rPr>
              <a:t> </a:t>
            </a:r>
            <a:r>
              <a:rPr lang="en-US" dirty="0" smtClean="0">
                <a:latin typeface="+mj-lt"/>
              </a:rPr>
              <a:t>31</a:t>
            </a:r>
            <a:r>
              <a:rPr lang="en-US" baseline="30000" dirty="0" smtClean="0">
                <a:latin typeface="+mj-lt"/>
              </a:rPr>
              <a:t>st</a:t>
            </a:r>
            <a:r>
              <a:rPr lang="en-US" dirty="0" smtClean="0">
                <a:latin typeface="+mj-lt"/>
              </a:rPr>
              <a:t> March: </a:t>
            </a:r>
            <a:r>
              <a:rPr lang="en-US" dirty="0">
                <a:latin typeface="+mj-lt"/>
              </a:rPr>
              <a:t>by </a:t>
            </a:r>
            <a:r>
              <a:rPr lang="en-US" dirty="0" smtClean="0">
                <a:latin typeface="+mj-lt"/>
              </a:rPr>
              <a:t>30</a:t>
            </a:r>
            <a:r>
              <a:rPr lang="en-US" baseline="30000" dirty="0" smtClean="0">
                <a:latin typeface="+mj-lt"/>
              </a:rPr>
              <a:t>th</a:t>
            </a:r>
            <a:r>
              <a:rPr lang="en-US" dirty="0" smtClean="0">
                <a:latin typeface="+mj-lt"/>
              </a:rPr>
              <a:t> April</a:t>
            </a:r>
          </a:p>
          <a:p>
            <a:pPr marL="742950" lvl="1" indent="-285750">
              <a:lnSpc>
                <a:spcPct val="150000"/>
              </a:lnSpc>
              <a:buFont typeface="Wingdings" panose="05000000000000000000" pitchFamily="2" charset="2"/>
              <a:buChar char="§"/>
            </a:pPr>
            <a:endParaRPr lang="en-US" b="1" u="sng" dirty="0">
              <a:latin typeface="+mj-lt"/>
            </a:endParaRPr>
          </a:p>
          <a:p>
            <a:pPr marL="742950" lvl="1" indent="-285750">
              <a:lnSpc>
                <a:spcPct val="150000"/>
              </a:lnSpc>
              <a:buFont typeface="Wingdings" panose="05000000000000000000" pitchFamily="2" charset="2"/>
              <a:buChar char="§"/>
            </a:pPr>
            <a:endParaRPr lang="en-US" b="1" u="sng"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095483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19 : Amounts admissible as deductions from 32AC to 35E</a:t>
            </a:r>
          </a:p>
        </p:txBody>
      </p:sp>
      <p:sp>
        <p:nvSpPr>
          <p:cNvPr id="7" name="TextBox 6"/>
          <p:cNvSpPr txBox="1"/>
          <p:nvPr/>
        </p:nvSpPr>
        <p:spPr>
          <a:xfrm>
            <a:off x="488504" y="1014983"/>
            <a:ext cx="8856984" cy="5078313"/>
          </a:xfrm>
          <a:prstGeom prst="rect">
            <a:avLst/>
          </a:prstGeom>
          <a:noFill/>
        </p:spPr>
        <p:txBody>
          <a:bodyPr wrap="square" rtlCol="0">
            <a:spAutoFit/>
          </a:bodyPr>
          <a:lstStyle/>
          <a:p>
            <a:pPr marL="0" lvl="1" algn="just">
              <a:lnSpc>
                <a:spcPct val="20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Disclosure for Section 32AD</a:t>
            </a:r>
            <a:endParaRPr lang="en-IN" b="1" i="1" dirty="0">
              <a:solidFill>
                <a:srgbClr val="F5851F"/>
              </a:solidFill>
              <a:latin typeface="+mj-lt"/>
              <a:cs typeface="Arial" charset="0"/>
            </a:endParaRPr>
          </a:p>
          <a:p>
            <a:pPr marL="285750" indent="-285750" algn="just">
              <a:lnSpc>
                <a:spcPct val="150000"/>
              </a:lnSpc>
              <a:buFont typeface="Wingdings" panose="05000000000000000000" pitchFamily="2" charset="2"/>
              <a:buChar char="§"/>
            </a:pPr>
            <a:r>
              <a:rPr lang="en-US" dirty="0" smtClean="0">
                <a:latin typeface="+mj-lt"/>
              </a:rPr>
              <a:t>Section </a:t>
            </a:r>
            <a:r>
              <a:rPr lang="en-US" dirty="0">
                <a:latin typeface="+mj-lt"/>
              </a:rPr>
              <a:t>32AD provides </a:t>
            </a:r>
            <a:r>
              <a:rPr lang="en-US" b="1" dirty="0">
                <a:latin typeface="+mj-lt"/>
              </a:rPr>
              <a:t>allowance @ 15% of the cost of any new assets </a:t>
            </a:r>
            <a:r>
              <a:rPr lang="en-US" dirty="0">
                <a:latin typeface="+mj-lt"/>
              </a:rPr>
              <a:t>acquired and installed in an undertaking or enterprise set up for manufacture or production of any article or thing, on or after 1st April 2015 and before 1st April, 2020 in </a:t>
            </a:r>
            <a:r>
              <a:rPr lang="en-US" b="1" dirty="0">
                <a:latin typeface="+mj-lt"/>
              </a:rPr>
              <a:t>any backward area notified by the CG </a:t>
            </a:r>
            <a:r>
              <a:rPr lang="en-US" dirty="0">
                <a:latin typeface="+mj-lt"/>
              </a:rPr>
              <a:t>in this behalf, in the States of Andhra Pradesh, Bihar, Telangana or West Bengal</a:t>
            </a:r>
            <a:r>
              <a:rPr lang="en-US" dirty="0" smtClean="0">
                <a:latin typeface="+mj-lt"/>
              </a:rPr>
              <a:t>.</a:t>
            </a:r>
          </a:p>
          <a:p>
            <a:pPr marL="285750" indent="-285750">
              <a:lnSpc>
                <a:spcPct val="150000"/>
              </a:lnSpc>
              <a:buFont typeface="Wingdings" panose="05000000000000000000" pitchFamily="2" charset="2"/>
              <a:buChar char="§"/>
            </a:pPr>
            <a:endParaRPr lang="en-US" dirty="0" smtClean="0">
              <a:latin typeface="+mj-lt"/>
            </a:endParaRPr>
          </a:p>
          <a:p>
            <a:pPr marL="0" lvl="1" algn="just">
              <a:lnSpc>
                <a:spcPct val="200000"/>
              </a:lnSpc>
            </a:pPr>
            <a:r>
              <a:rPr lang="en-US" b="1" i="1" dirty="0">
                <a:solidFill>
                  <a:srgbClr val="F5851F"/>
                </a:solidFill>
                <a:latin typeface="+mj-lt"/>
                <a:cs typeface="Arial" charset="0"/>
              </a:rPr>
              <a:t>Reporting Requirement</a:t>
            </a:r>
          </a:p>
          <a:p>
            <a:pPr marL="285750" indent="-285750" algn="just">
              <a:lnSpc>
                <a:spcPct val="150000"/>
              </a:lnSpc>
              <a:buFont typeface="Wingdings" panose="05000000000000000000" pitchFamily="2" charset="2"/>
              <a:buChar char="§"/>
            </a:pPr>
            <a:r>
              <a:rPr lang="en-US" dirty="0">
                <a:latin typeface="+mj-lt"/>
              </a:rPr>
              <a:t>Allowance under section 32AD of the Income Tax Act shall also be reported. </a:t>
            </a:r>
          </a:p>
          <a:p>
            <a:pPr marL="285750" indent="-285750">
              <a:lnSpc>
                <a:spcPct val="200000"/>
              </a:lnSpc>
              <a:buFont typeface="Wingdings" panose="05000000000000000000" pitchFamily="2" charset="2"/>
              <a:buChar char="§"/>
            </a:pPr>
            <a:endParaRPr lang="en-US" b="1" dirty="0">
              <a:solidFill>
                <a:srgbClr val="1E4283"/>
              </a:solidFill>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61186810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3416320"/>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p>
          <a:p>
            <a:pPr>
              <a:lnSpc>
                <a:spcPct val="150000"/>
              </a:lnSpc>
            </a:pPr>
            <a:r>
              <a:rPr lang="en-US" b="1" u="sng" dirty="0">
                <a:latin typeface="+mj-lt"/>
              </a:rPr>
              <a:t>Form No.61A:- Statement of Specified Financial Transaction u/s 285BA(1</a:t>
            </a:r>
            <a:r>
              <a:rPr lang="en-US" b="1" u="sng" dirty="0" smtClean="0">
                <a:latin typeface="+mj-lt"/>
              </a:rPr>
              <a:t>)</a:t>
            </a:r>
          </a:p>
          <a:p>
            <a:pPr marL="285750" indent="-285750" algn="just">
              <a:lnSpc>
                <a:spcPct val="150000"/>
              </a:lnSpc>
              <a:buFont typeface="Wingdings" panose="05000000000000000000" pitchFamily="2" charset="2"/>
              <a:buChar char="§"/>
            </a:pPr>
            <a:r>
              <a:rPr lang="en-US" b="1" u="sng" dirty="0" smtClean="0">
                <a:latin typeface="+mj-lt"/>
              </a:rPr>
              <a:t>Section </a:t>
            </a:r>
            <a:r>
              <a:rPr lang="en-US" b="1" u="sng" dirty="0">
                <a:latin typeface="+mj-lt"/>
              </a:rPr>
              <a:t>285BA- </a:t>
            </a:r>
            <a:r>
              <a:rPr lang="en-US" dirty="0">
                <a:latin typeface="+mj-lt"/>
              </a:rPr>
              <a:t>Any specified person who is responsible for registering or maintaining books of accounts or other document containing record of any specified financial transaction (SFT) or any reportable account as may be prescribed shall furnish a statement in respect of such SFT or such reportable account to income tax authority or other authority as may be prescribed. </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4425378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3891"/>
            <a:ext cx="8856984" cy="5078313"/>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p>
          <a:p>
            <a:pPr algn="just">
              <a:lnSpc>
                <a:spcPct val="150000"/>
              </a:lnSpc>
            </a:pPr>
            <a:r>
              <a:rPr lang="en-US" b="1" u="sng" dirty="0">
                <a:latin typeface="+mj-lt"/>
              </a:rPr>
              <a:t>Form No.61A:- Statement of Specified Financial Transaction u/s 285BA(1</a:t>
            </a:r>
            <a:r>
              <a:rPr lang="en-US" b="1" u="sng" dirty="0" smtClean="0">
                <a:latin typeface="+mj-lt"/>
              </a:rPr>
              <a:t>)</a:t>
            </a:r>
            <a:endParaRPr lang="en-US" dirty="0">
              <a:latin typeface="+mj-lt"/>
            </a:endParaRPr>
          </a:p>
          <a:p>
            <a:pPr marL="285750" indent="-285750" algn="just">
              <a:lnSpc>
                <a:spcPct val="150000"/>
              </a:lnSpc>
              <a:buFont typeface="Wingdings" panose="05000000000000000000" pitchFamily="2" charset="2"/>
              <a:buChar char="§"/>
            </a:pPr>
            <a:r>
              <a:rPr lang="en-US" b="1" u="sng" dirty="0" smtClean="0">
                <a:latin typeface="+mj-lt"/>
              </a:rPr>
              <a:t>Rule </a:t>
            </a:r>
            <a:r>
              <a:rPr lang="en-US" b="1" u="sng" dirty="0">
                <a:latin typeface="+mj-lt"/>
              </a:rPr>
              <a:t>114E- </a:t>
            </a:r>
            <a:r>
              <a:rPr lang="en-US" dirty="0">
                <a:latin typeface="+mj-lt"/>
              </a:rPr>
              <a:t>Every person in respect of the transaction of specified nature and value entered on or after 01.04.2016 in respect of FY has to furnish a statement in Form No.61A </a:t>
            </a:r>
            <a:r>
              <a:rPr lang="en-US" dirty="0" smtClean="0">
                <a:latin typeface="+mj-lt"/>
              </a:rPr>
              <a:t>online</a:t>
            </a:r>
            <a:r>
              <a:rPr lang="en-US" dirty="0">
                <a:latin typeface="+mj-lt"/>
              </a:rPr>
              <a:t>. One of such transaction is receipt of cash payment exceeding Rs.2 lacs for sale of goods or services of any nature by any person who is liable for audit u/s 44AB. Such person shall take into account all accounts of same nature and aggregate all transactions of same nature in respect of that person during the FY. </a:t>
            </a:r>
            <a:endParaRPr lang="en-US" dirty="0" smtClean="0">
              <a:latin typeface="+mj-lt"/>
            </a:endParaRPr>
          </a:p>
          <a:p>
            <a:pPr marL="285750" indent="-285750" algn="just">
              <a:lnSpc>
                <a:spcPct val="150000"/>
              </a:lnSpc>
              <a:buFont typeface="Wingdings" panose="05000000000000000000" pitchFamily="2" charset="2"/>
              <a:buChar char="§"/>
            </a:pPr>
            <a:endParaRPr lang="en-US" dirty="0">
              <a:latin typeface="+mj-lt"/>
            </a:endParaRPr>
          </a:p>
          <a:p>
            <a:pPr marL="285750" indent="-285750" algn="just">
              <a:lnSpc>
                <a:spcPct val="150000"/>
              </a:lnSpc>
              <a:buFont typeface="Wingdings" panose="05000000000000000000" pitchFamily="2" charset="2"/>
              <a:buChar char="§"/>
            </a:pPr>
            <a:r>
              <a:rPr lang="en-US" dirty="0" smtClean="0">
                <a:latin typeface="+mj-lt"/>
              </a:rPr>
              <a:t>Form 61A has to be furnished by 31st May of immediately following financial year in which transaction is registered or recorded.</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9733238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3891"/>
            <a:ext cx="8856984" cy="1338828"/>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p>
          <a:p>
            <a:pPr algn="just">
              <a:lnSpc>
                <a:spcPct val="150000"/>
              </a:lnSpc>
            </a:pPr>
            <a:endParaRPr lang="en-US" b="1" dirty="0">
              <a:solidFill>
                <a:srgbClr val="1E4283"/>
              </a:solidFill>
              <a:latin typeface="+mj-lt"/>
            </a:endParaRPr>
          </a:p>
          <a:p>
            <a:pPr algn="just">
              <a:lnSpc>
                <a:spcPct val="150000"/>
              </a:lnSpc>
            </a:pP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xmlns="" val="2587631408"/>
              </p:ext>
            </p:extLst>
          </p:nvPr>
        </p:nvGraphicFramePr>
        <p:xfrm>
          <a:off x="632520" y="1484784"/>
          <a:ext cx="8784976" cy="4572000"/>
        </p:xfrm>
        <a:graphic>
          <a:graphicData uri="http://schemas.openxmlformats.org/drawingml/2006/table">
            <a:tbl>
              <a:tblPr firstRow="1" bandRow="1">
                <a:tableStyleId>{5C22544A-7EE6-4342-B048-85BDC9FD1C3A}</a:tableStyleId>
              </a:tblPr>
              <a:tblGrid>
                <a:gridCol w="576064">
                  <a:extLst>
                    <a:ext uri="{9D8B030D-6E8A-4147-A177-3AD203B41FA5}">
                      <a16:colId xmlns:a16="http://schemas.microsoft.com/office/drawing/2014/main" xmlns="" val="3093131685"/>
                    </a:ext>
                  </a:extLst>
                </a:gridCol>
                <a:gridCol w="3960440">
                  <a:extLst>
                    <a:ext uri="{9D8B030D-6E8A-4147-A177-3AD203B41FA5}">
                      <a16:colId xmlns:a16="http://schemas.microsoft.com/office/drawing/2014/main" xmlns="" val="4211943762"/>
                    </a:ext>
                  </a:extLst>
                </a:gridCol>
                <a:gridCol w="1872208">
                  <a:extLst>
                    <a:ext uri="{9D8B030D-6E8A-4147-A177-3AD203B41FA5}">
                      <a16:colId xmlns:a16="http://schemas.microsoft.com/office/drawing/2014/main" xmlns="" val="4243158248"/>
                    </a:ext>
                  </a:extLst>
                </a:gridCol>
                <a:gridCol w="2376264">
                  <a:extLst>
                    <a:ext uri="{9D8B030D-6E8A-4147-A177-3AD203B41FA5}">
                      <a16:colId xmlns:a16="http://schemas.microsoft.com/office/drawing/2014/main" xmlns="" val="1379440469"/>
                    </a:ext>
                  </a:extLst>
                </a:gridCol>
              </a:tblGrid>
              <a:tr h="635111">
                <a:tc>
                  <a:txBody>
                    <a:bodyPr/>
                    <a:lstStyle/>
                    <a:p>
                      <a:r>
                        <a:rPr lang="en-US" sz="1800" dirty="0" smtClean="0">
                          <a:solidFill>
                            <a:schemeClr val="bg1"/>
                          </a:solidFill>
                          <a:latin typeface="+mj-lt"/>
                        </a:rPr>
                        <a:t>Sr.</a:t>
                      </a:r>
                      <a:r>
                        <a:rPr lang="en-US" sz="1800" baseline="0" dirty="0" smtClean="0">
                          <a:solidFill>
                            <a:schemeClr val="bg1"/>
                          </a:solidFill>
                          <a:latin typeface="+mj-lt"/>
                        </a:rPr>
                        <a:t> No.</a:t>
                      </a:r>
                      <a:endParaRPr lang="en-US" sz="1800" dirty="0">
                        <a:solidFill>
                          <a:schemeClr val="bg1"/>
                        </a:solidFill>
                        <a:latin typeface="+mj-lt"/>
                      </a:endParaRPr>
                    </a:p>
                  </a:txBody>
                  <a:tcPr/>
                </a:tc>
                <a:tc>
                  <a:txBody>
                    <a:bodyPr/>
                    <a:lstStyle/>
                    <a:p>
                      <a:r>
                        <a:rPr lang="en-US" sz="1800" dirty="0" smtClean="0">
                          <a:solidFill>
                            <a:schemeClr val="bg1"/>
                          </a:solidFill>
                          <a:latin typeface="+mj-lt"/>
                        </a:rPr>
                        <a:t>Nature &amp; Value of Transaction</a:t>
                      </a:r>
                      <a:endParaRPr lang="en-US" sz="1800" dirty="0">
                        <a:solidFill>
                          <a:schemeClr val="bg1"/>
                        </a:solidFill>
                        <a:latin typeface="+mj-lt"/>
                      </a:endParaRPr>
                    </a:p>
                  </a:txBody>
                  <a:tcPr/>
                </a:tc>
                <a:tc>
                  <a:txBody>
                    <a:bodyPr/>
                    <a:lstStyle/>
                    <a:p>
                      <a:r>
                        <a:rPr lang="en-US" sz="1800" dirty="0" smtClean="0">
                          <a:solidFill>
                            <a:schemeClr val="bg1"/>
                          </a:solidFill>
                          <a:latin typeface="+mj-lt"/>
                        </a:rPr>
                        <a:t>Monetary Limits</a:t>
                      </a:r>
                      <a:endParaRPr lang="en-US" sz="1800" dirty="0">
                        <a:solidFill>
                          <a:schemeClr val="bg1"/>
                        </a:solidFill>
                        <a:latin typeface="+mj-lt"/>
                      </a:endParaRPr>
                    </a:p>
                  </a:txBody>
                  <a:tcPr/>
                </a:tc>
                <a:tc>
                  <a:txBody>
                    <a:bodyPr/>
                    <a:lstStyle/>
                    <a:p>
                      <a:r>
                        <a:rPr lang="en-US" sz="1800" dirty="0" smtClean="0">
                          <a:solidFill>
                            <a:schemeClr val="bg1"/>
                          </a:solidFill>
                          <a:latin typeface="+mj-lt"/>
                        </a:rPr>
                        <a:t>Reporting Person</a:t>
                      </a:r>
                      <a:endParaRPr lang="en-US" sz="1800" dirty="0">
                        <a:solidFill>
                          <a:schemeClr val="bg1"/>
                        </a:solidFill>
                        <a:latin typeface="+mj-lt"/>
                      </a:endParaRPr>
                    </a:p>
                  </a:txBody>
                  <a:tcPr/>
                </a:tc>
                <a:extLst>
                  <a:ext uri="{0D108BD9-81ED-4DB2-BD59-A6C34878D82A}">
                    <a16:rowId xmlns:a16="http://schemas.microsoft.com/office/drawing/2014/main" xmlns="" val="2787368028"/>
                  </a:ext>
                </a:extLst>
              </a:tr>
              <a:tr h="1179491">
                <a:tc>
                  <a:txBody>
                    <a:bodyPr/>
                    <a:lstStyle/>
                    <a:p>
                      <a:r>
                        <a:rPr lang="en-US" sz="1800" dirty="0" smtClean="0">
                          <a:solidFill>
                            <a:schemeClr val="tx1"/>
                          </a:solidFill>
                          <a:latin typeface="+mj-lt"/>
                        </a:rPr>
                        <a:t>1</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Receipt of cash payment for sale of goods or services of any nature from a person towards a single transaction.</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2 Lacs</a:t>
                      </a:r>
                    </a:p>
                    <a:p>
                      <a:r>
                        <a:rPr lang="en-US" sz="1800" kern="1200" dirty="0" smtClean="0">
                          <a:solidFill>
                            <a:schemeClr val="tx1"/>
                          </a:solidFill>
                          <a:effectLst/>
                          <a:latin typeface="+mj-lt"/>
                          <a:ea typeface="+mn-ea"/>
                          <a:cs typeface="+mn-cs"/>
                        </a:rPr>
                        <a:t>(Per transaction)</a:t>
                      </a:r>
                      <a:endParaRPr lang="en-US" sz="1800" dirty="0">
                        <a:solidFill>
                          <a:schemeClr val="tx1"/>
                        </a:solidFill>
                        <a:latin typeface="+mj-lt"/>
                      </a:endParaRPr>
                    </a:p>
                  </a:txBody>
                  <a:tcPr/>
                </a:tc>
                <a:tc>
                  <a:txBody>
                    <a:bodyPr/>
                    <a:lstStyle/>
                    <a:p>
                      <a:pPr marL="64770" marR="6985">
                        <a:lnSpc>
                          <a:spcPct val="107000"/>
                        </a:lnSpc>
                        <a:spcBef>
                          <a:spcPts val="215"/>
                        </a:spcBef>
                        <a:spcAft>
                          <a:spcPts val="0"/>
                        </a:spcAft>
                      </a:pPr>
                      <a:r>
                        <a:rPr lang="en-US" sz="1800" dirty="0">
                          <a:solidFill>
                            <a:schemeClr val="tx1"/>
                          </a:solidFill>
                          <a:effectLst/>
                          <a:latin typeface="+mj-lt"/>
                          <a:ea typeface="Times New Roman" panose="02020603050405020304" pitchFamily="18" charset="0"/>
                        </a:rPr>
                        <a:t>A</a:t>
                      </a:r>
                      <a:r>
                        <a:rPr lang="en-US" sz="1800" spc="10" dirty="0">
                          <a:solidFill>
                            <a:schemeClr val="tx1"/>
                          </a:solidFill>
                          <a:effectLst/>
                          <a:latin typeface="+mj-lt"/>
                          <a:ea typeface="Times New Roman" panose="02020603050405020304" pitchFamily="18" charset="0"/>
                        </a:rPr>
                        <a:t>n</a:t>
                      </a:r>
                      <a:r>
                        <a:rPr lang="en-US" sz="1800" dirty="0">
                          <a:solidFill>
                            <a:schemeClr val="tx1"/>
                          </a:solidFill>
                          <a:effectLst/>
                          <a:latin typeface="+mj-lt"/>
                          <a:ea typeface="Times New Roman" panose="02020603050405020304" pitchFamily="18" charset="0"/>
                        </a:rPr>
                        <a:t>y</a:t>
                      </a:r>
                      <a:r>
                        <a:rPr lang="en-US" sz="1800" spc="9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p</a:t>
                      </a:r>
                      <a:r>
                        <a:rPr lang="en-US" sz="1800" spc="5" dirty="0">
                          <a:solidFill>
                            <a:schemeClr val="tx1"/>
                          </a:solidFill>
                          <a:effectLst/>
                          <a:latin typeface="+mj-lt"/>
                          <a:ea typeface="Times New Roman" panose="02020603050405020304" pitchFamily="18" charset="0"/>
                        </a:rPr>
                        <a:t>e</a:t>
                      </a:r>
                      <a:r>
                        <a:rPr lang="en-US" sz="1800" dirty="0">
                          <a:solidFill>
                            <a:schemeClr val="tx1"/>
                          </a:solidFill>
                          <a:effectLst/>
                          <a:latin typeface="+mj-lt"/>
                          <a:ea typeface="Times New Roman" panose="02020603050405020304" pitchFamily="18" charset="0"/>
                        </a:rPr>
                        <a:t>rson</a:t>
                      </a:r>
                      <a:r>
                        <a:rPr lang="en-US" sz="1800" spc="11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who</a:t>
                      </a:r>
                      <a:r>
                        <a:rPr lang="en-US" sz="1800" spc="11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is</a:t>
                      </a:r>
                      <a:r>
                        <a:rPr lang="en-US" sz="1800" spc="120"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subj</a:t>
                      </a:r>
                      <a:r>
                        <a:rPr lang="en-US" sz="1800" spc="-5" dirty="0">
                          <a:solidFill>
                            <a:schemeClr val="tx1"/>
                          </a:solidFill>
                          <a:effectLst/>
                          <a:latin typeface="+mj-lt"/>
                          <a:ea typeface="Times New Roman" panose="02020603050405020304" pitchFamily="18" charset="0"/>
                        </a:rPr>
                        <a:t>ec</a:t>
                      </a:r>
                      <a:r>
                        <a:rPr lang="en-US" sz="1800" dirty="0">
                          <a:solidFill>
                            <a:schemeClr val="tx1"/>
                          </a:solidFill>
                          <a:effectLst/>
                          <a:latin typeface="+mj-lt"/>
                          <a:ea typeface="Times New Roman" panose="02020603050405020304" pitchFamily="18" charset="0"/>
                        </a:rPr>
                        <a:t>t to T</a:t>
                      </a:r>
                      <a:r>
                        <a:rPr lang="en-US" sz="1800" spc="-5" dirty="0">
                          <a:solidFill>
                            <a:schemeClr val="tx1"/>
                          </a:solidFill>
                          <a:effectLst/>
                          <a:latin typeface="+mj-lt"/>
                          <a:ea typeface="Times New Roman" panose="02020603050405020304" pitchFamily="18" charset="0"/>
                        </a:rPr>
                        <a:t>a</a:t>
                      </a:r>
                      <a:r>
                        <a:rPr lang="en-US" sz="1800" dirty="0">
                          <a:solidFill>
                            <a:schemeClr val="tx1"/>
                          </a:solidFill>
                          <a:effectLst/>
                          <a:latin typeface="+mj-lt"/>
                          <a:ea typeface="Times New Roman" panose="02020603050405020304" pitchFamily="18" charset="0"/>
                        </a:rPr>
                        <a:t>x</a:t>
                      </a:r>
                      <a:r>
                        <a:rPr lang="en-US" sz="1800" spc="10" dirty="0">
                          <a:solidFill>
                            <a:schemeClr val="tx1"/>
                          </a:solidFill>
                          <a:effectLst/>
                          <a:latin typeface="+mj-lt"/>
                          <a:ea typeface="Times New Roman" panose="02020603050405020304" pitchFamily="18" charset="0"/>
                        </a:rPr>
                        <a:t> </a:t>
                      </a:r>
                      <a:r>
                        <a:rPr lang="en-US" sz="1800" spc="-5" dirty="0">
                          <a:solidFill>
                            <a:schemeClr val="tx1"/>
                          </a:solidFill>
                          <a:effectLst/>
                          <a:latin typeface="+mj-lt"/>
                          <a:ea typeface="Times New Roman" panose="02020603050405020304" pitchFamily="18" charset="0"/>
                        </a:rPr>
                        <a:t>a</a:t>
                      </a:r>
                      <a:r>
                        <a:rPr lang="en-US" sz="1800" dirty="0">
                          <a:solidFill>
                            <a:schemeClr val="tx1"/>
                          </a:solidFill>
                          <a:effectLst/>
                          <a:latin typeface="+mj-lt"/>
                          <a:ea typeface="Times New Roman" panose="02020603050405020304" pitchFamily="18" charset="0"/>
                        </a:rPr>
                        <a:t>udi</a:t>
                      </a:r>
                      <a:r>
                        <a:rPr lang="en-US" sz="1800" spc="5" dirty="0">
                          <a:solidFill>
                            <a:schemeClr val="tx1"/>
                          </a:solidFill>
                          <a:effectLst/>
                          <a:latin typeface="+mj-lt"/>
                          <a:ea typeface="Times New Roman" panose="02020603050405020304" pitchFamily="18" charset="0"/>
                        </a:rPr>
                        <a:t>t</a:t>
                      </a:r>
                      <a:r>
                        <a:rPr lang="en-US" sz="1800" dirty="0">
                          <a:solidFill>
                            <a:schemeClr val="tx1"/>
                          </a:solidFill>
                          <a:effectLst/>
                          <a:latin typeface="+mj-lt"/>
                          <a:ea typeface="Times New Roman" panose="02020603050405020304" pitchFamily="18" charset="0"/>
                        </a:rPr>
                        <a:t>.</a:t>
                      </a:r>
                    </a:p>
                  </a:txBody>
                  <a:tcPr marL="0" marR="0" marT="0" marB="0"/>
                </a:tc>
                <a:extLst>
                  <a:ext uri="{0D108BD9-81ED-4DB2-BD59-A6C34878D82A}">
                    <a16:rowId xmlns:a16="http://schemas.microsoft.com/office/drawing/2014/main" xmlns="" val="3622770885"/>
                  </a:ext>
                </a:extLst>
              </a:tr>
              <a:tr h="1179491">
                <a:tc>
                  <a:txBody>
                    <a:bodyPr/>
                    <a:lstStyle/>
                    <a:p>
                      <a:r>
                        <a:rPr lang="en-US" sz="1800" dirty="0" smtClean="0">
                          <a:solidFill>
                            <a:schemeClr val="tx1"/>
                          </a:solidFill>
                          <a:latin typeface="+mj-lt"/>
                        </a:rPr>
                        <a:t>2</a:t>
                      </a:r>
                      <a:endParaRPr lang="en-US" sz="1800" dirty="0">
                        <a:solidFill>
                          <a:schemeClr val="tx1"/>
                        </a:solidFill>
                        <a:latin typeface="+mj-lt"/>
                      </a:endParaRPr>
                    </a:p>
                  </a:txBody>
                  <a:tcPr/>
                </a:tc>
                <a:tc>
                  <a:txBody>
                    <a:bodyPr/>
                    <a:lstStyle/>
                    <a:p>
                      <a:pPr marL="66675" marR="0">
                        <a:spcBef>
                          <a:spcPts val="205"/>
                        </a:spcBef>
                        <a:spcAft>
                          <a:spcPts val="0"/>
                        </a:spcAft>
                      </a:pPr>
                      <a:r>
                        <a:rPr lang="en-US" sz="1800" dirty="0">
                          <a:solidFill>
                            <a:schemeClr val="tx1"/>
                          </a:solidFill>
                          <a:effectLst/>
                          <a:latin typeface="+mj-lt"/>
                          <a:ea typeface="Times New Roman" panose="02020603050405020304" pitchFamily="18" charset="0"/>
                        </a:rPr>
                        <a:t>R</a:t>
                      </a:r>
                      <a:r>
                        <a:rPr lang="en-US" sz="1800" spc="-5" dirty="0">
                          <a:solidFill>
                            <a:schemeClr val="tx1"/>
                          </a:solidFill>
                          <a:effectLst/>
                          <a:latin typeface="+mj-lt"/>
                          <a:ea typeface="Times New Roman" panose="02020603050405020304" pitchFamily="18" charset="0"/>
                        </a:rPr>
                        <a:t>ece</a:t>
                      </a:r>
                      <a:r>
                        <a:rPr lang="en-US" sz="1800" dirty="0">
                          <a:solidFill>
                            <a:schemeClr val="tx1"/>
                          </a:solidFill>
                          <a:effectLst/>
                          <a:latin typeface="+mj-lt"/>
                          <a:ea typeface="Times New Roman" panose="02020603050405020304" pitchFamily="18" charset="0"/>
                        </a:rPr>
                        <a:t>ipt </a:t>
                      </a:r>
                      <a:r>
                        <a:rPr lang="en-US" sz="1800" spc="120"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f</a:t>
                      </a:r>
                      <a:r>
                        <a:rPr lang="en-US" sz="1800" spc="-5" dirty="0">
                          <a:solidFill>
                            <a:schemeClr val="tx1"/>
                          </a:solidFill>
                          <a:effectLst/>
                          <a:latin typeface="+mj-lt"/>
                          <a:ea typeface="Times New Roman" panose="02020603050405020304" pitchFamily="18" charset="0"/>
                        </a:rPr>
                        <a:t>r</a:t>
                      </a:r>
                      <a:r>
                        <a:rPr lang="en-US" sz="1800" dirty="0">
                          <a:solidFill>
                            <a:schemeClr val="tx1"/>
                          </a:solidFill>
                          <a:effectLst/>
                          <a:latin typeface="+mj-lt"/>
                          <a:ea typeface="Times New Roman" panose="02020603050405020304" pitchFamily="18" charset="0"/>
                        </a:rPr>
                        <a:t>om </a:t>
                      </a:r>
                      <a:r>
                        <a:rPr lang="en-US" sz="1800" spc="12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a </a:t>
                      </a:r>
                      <a:r>
                        <a:rPr lang="en-US" sz="1800" spc="11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p</a:t>
                      </a:r>
                      <a:r>
                        <a:rPr lang="en-US" sz="1800" spc="5" dirty="0">
                          <a:solidFill>
                            <a:schemeClr val="tx1"/>
                          </a:solidFill>
                          <a:effectLst/>
                          <a:latin typeface="+mj-lt"/>
                          <a:ea typeface="Times New Roman" panose="02020603050405020304" pitchFamily="18" charset="0"/>
                        </a:rPr>
                        <a:t>e</a:t>
                      </a:r>
                      <a:r>
                        <a:rPr lang="en-US" sz="1800" dirty="0">
                          <a:solidFill>
                            <a:schemeClr val="tx1"/>
                          </a:solidFill>
                          <a:effectLst/>
                          <a:latin typeface="+mj-lt"/>
                          <a:ea typeface="Times New Roman" panose="02020603050405020304" pitchFamily="18" charset="0"/>
                        </a:rPr>
                        <a:t>rson </a:t>
                      </a:r>
                      <a:r>
                        <a:rPr lang="en-US" sz="1800" spc="12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for </a:t>
                      </a:r>
                      <a:r>
                        <a:rPr lang="en-US" sz="1800" spc="110"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is</a:t>
                      </a:r>
                      <a:r>
                        <a:rPr lang="en-US" sz="1800" spc="5" dirty="0">
                          <a:solidFill>
                            <a:schemeClr val="tx1"/>
                          </a:solidFill>
                          <a:effectLst/>
                          <a:latin typeface="+mj-lt"/>
                          <a:ea typeface="Times New Roman" panose="02020603050405020304" pitchFamily="18" charset="0"/>
                        </a:rPr>
                        <a:t>s</a:t>
                      </a:r>
                      <a:r>
                        <a:rPr lang="en-US" sz="1800" dirty="0">
                          <a:solidFill>
                            <a:schemeClr val="tx1"/>
                          </a:solidFill>
                          <a:effectLst/>
                          <a:latin typeface="+mj-lt"/>
                          <a:ea typeface="Times New Roman" panose="02020603050405020304" pitchFamily="18" charset="0"/>
                        </a:rPr>
                        <a:t>ue </a:t>
                      </a:r>
                      <a:r>
                        <a:rPr lang="en-US" sz="1800" spc="11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of </a:t>
                      </a:r>
                      <a:r>
                        <a:rPr lang="en-US" sz="1800" spc="115"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sh</a:t>
                      </a:r>
                      <a:r>
                        <a:rPr lang="en-US" sz="1800" spc="-5" dirty="0">
                          <a:solidFill>
                            <a:schemeClr val="tx1"/>
                          </a:solidFill>
                          <a:effectLst/>
                          <a:latin typeface="+mj-lt"/>
                          <a:ea typeface="Times New Roman" panose="02020603050405020304" pitchFamily="18" charset="0"/>
                        </a:rPr>
                        <a:t>a</a:t>
                      </a:r>
                      <a:r>
                        <a:rPr lang="en-US" sz="1800" spc="5" dirty="0">
                          <a:solidFill>
                            <a:schemeClr val="tx1"/>
                          </a:solidFill>
                          <a:effectLst/>
                          <a:latin typeface="+mj-lt"/>
                          <a:ea typeface="Times New Roman" panose="02020603050405020304" pitchFamily="18" charset="0"/>
                        </a:rPr>
                        <a:t>r</a:t>
                      </a:r>
                      <a:r>
                        <a:rPr lang="en-US" sz="1800" spc="-5" dirty="0">
                          <a:solidFill>
                            <a:schemeClr val="tx1"/>
                          </a:solidFill>
                          <a:effectLst/>
                          <a:latin typeface="+mj-lt"/>
                          <a:ea typeface="Times New Roman" panose="02020603050405020304" pitchFamily="18" charset="0"/>
                        </a:rPr>
                        <a:t>e</a:t>
                      </a:r>
                      <a:r>
                        <a:rPr lang="en-US" sz="1800" dirty="0">
                          <a:solidFill>
                            <a:schemeClr val="tx1"/>
                          </a:solidFill>
                          <a:effectLst/>
                          <a:latin typeface="+mj-lt"/>
                          <a:ea typeface="Times New Roman" panose="02020603050405020304" pitchFamily="18" charset="0"/>
                        </a:rPr>
                        <a:t>s</a:t>
                      </a:r>
                    </a:p>
                    <a:p>
                      <a:pPr marL="64770" marR="0">
                        <a:spcBef>
                          <a:spcPts val="105"/>
                        </a:spcBef>
                        <a:spcAft>
                          <a:spcPts val="0"/>
                        </a:spcAft>
                      </a:pPr>
                      <a:r>
                        <a:rPr lang="en-US" sz="1800" dirty="0">
                          <a:solidFill>
                            <a:schemeClr val="tx1"/>
                          </a:solidFill>
                          <a:effectLst/>
                          <a:latin typeface="+mj-lt"/>
                          <a:ea typeface="Times New Roman" panose="02020603050405020304" pitchFamily="18" charset="0"/>
                        </a:rPr>
                        <a:t>(in</a:t>
                      </a:r>
                      <a:r>
                        <a:rPr lang="en-US" sz="1800" spc="-5" dirty="0">
                          <a:solidFill>
                            <a:schemeClr val="tx1"/>
                          </a:solidFill>
                          <a:effectLst/>
                          <a:latin typeface="+mj-lt"/>
                          <a:ea typeface="Times New Roman" panose="02020603050405020304" pitchFamily="18" charset="0"/>
                        </a:rPr>
                        <a:t>c</a:t>
                      </a:r>
                      <a:r>
                        <a:rPr lang="en-US" sz="1800" dirty="0">
                          <a:solidFill>
                            <a:schemeClr val="tx1"/>
                          </a:solidFill>
                          <a:effectLst/>
                          <a:latin typeface="+mj-lt"/>
                          <a:ea typeface="Times New Roman" panose="02020603050405020304" pitchFamily="18" charset="0"/>
                        </a:rPr>
                        <a:t>lud</a:t>
                      </a:r>
                      <a:r>
                        <a:rPr lang="en-US" sz="1800" spc="5" dirty="0">
                          <a:solidFill>
                            <a:schemeClr val="tx1"/>
                          </a:solidFill>
                          <a:effectLst/>
                          <a:latin typeface="+mj-lt"/>
                          <a:ea typeface="Times New Roman" panose="02020603050405020304" pitchFamily="18" charset="0"/>
                        </a:rPr>
                        <a:t>i</a:t>
                      </a:r>
                      <a:r>
                        <a:rPr lang="en-US" sz="1800" dirty="0">
                          <a:solidFill>
                            <a:schemeClr val="tx1"/>
                          </a:solidFill>
                          <a:effectLst/>
                          <a:latin typeface="+mj-lt"/>
                          <a:ea typeface="Times New Roman" panose="02020603050405020304" pitchFamily="18" charset="0"/>
                        </a:rPr>
                        <a:t>ng</a:t>
                      </a:r>
                      <a:r>
                        <a:rPr lang="en-US" sz="1800" spc="-10" dirty="0">
                          <a:solidFill>
                            <a:schemeClr val="tx1"/>
                          </a:solidFill>
                          <a:effectLst/>
                          <a:latin typeface="+mj-lt"/>
                          <a:ea typeface="Times New Roman" panose="02020603050405020304" pitchFamily="18" charset="0"/>
                        </a:rPr>
                        <a:t> </a:t>
                      </a:r>
                      <a:r>
                        <a:rPr lang="en-US" sz="1800" dirty="0">
                          <a:solidFill>
                            <a:schemeClr val="tx1"/>
                          </a:solidFill>
                          <a:effectLst/>
                          <a:latin typeface="+mj-lt"/>
                          <a:ea typeface="Times New Roman" panose="02020603050405020304" pitchFamily="18" charset="0"/>
                        </a:rPr>
                        <a:t>sh</a:t>
                      </a:r>
                      <a:r>
                        <a:rPr lang="en-US" sz="1800" spc="5" dirty="0">
                          <a:solidFill>
                            <a:schemeClr val="tx1"/>
                          </a:solidFill>
                          <a:effectLst/>
                          <a:latin typeface="+mj-lt"/>
                          <a:ea typeface="Times New Roman" panose="02020603050405020304" pitchFamily="18" charset="0"/>
                        </a:rPr>
                        <a:t>a</a:t>
                      </a:r>
                      <a:r>
                        <a:rPr lang="en-US" sz="1800" dirty="0">
                          <a:solidFill>
                            <a:schemeClr val="tx1"/>
                          </a:solidFill>
                          <a:effectLst/>
                          <a:latin typeface="+mj-lt"/>
                          <a:ea typeface="Times New Roman" panose="02020603050405020304" pitchFamily="18" charset="0"/>
                        </a:rPr>
                        <a:t>re</a:t>
                      </a:r>
                      <a:r>
                        <a:rPr lang="en-US" sz="1800" spc="-10" dirty="0">
                          <a:solidFill>
                            <a:schemeClr val="tx1"/>
                          </a:solidFill>
                          <a:effectLst/>
                          <a:latin typeface="+mj-lt"/>
                          <a:ea typeface="Times New Roman" panose="02020603050405020304" pitchFamily="18" charset="0"/>
                        </a:rPr>
                        <a:t> </a:t>
                      </a:r>
                      <a:r>
                        <a:rPr lang="en-US" sz="1800" spc="-5" dirty="0">
                          <a:solidFill>
                            <a:schemeClr val="tx1"/>
                          </a:solidFill>
                          <a:effectLst/>
                          <a:latin typeface="+mj-lt"/>
                          <a:ea typeface="Times New Roman" panose="02020603050405020304" pitchFamily="18" charset="0"/>
                        </a:rPr>
                        <a:t>a</a:t>
                      </a:r>
                      <a:r>
                        <a:rPr lang="en-US" sz="1800" dirty="0">
                          <a:solidFill>
                            <a:schemeClr val="tx1"/>
                          </a:solidFill>
                          <a:effectLst/>
                          <a:latin typeface="+mj-lt"/>
                          <a:ea typeface="Times New Roman" panose="02020603050405020304" pitchFamily="18" charset="0"/>
                        </a:rPr>
                        <a:t>ppl</a:t>
                      </a:r>
                      <a:r>
                        <a:rPr lang="en-US" sz="1800" spc="5" dirty="0">
                          <a:solidFill>
                            <a:schemeClr val="tx1"/>
                          </a:solidFill>
                          <a:effectLst/>
                          <a:latin typeface="+mj-lt"/>
                          <a:ea typeface="Times New Roman" panose="02020603050405020304" pitchFamily="18" charset="0"/>
                        </a:rPr>
                        <a:t>ic</a:t>
                      </a:r>
                      <a:r>
                        <a:rPr lang="en-US" sz="1800" spc="-5" dirty="0">
                          <a:solidFill>
                            <a:schemeClr val="tx1"/>
                          </a:solidFill>
                          <a:effectLst/>
                          <a:latin typeface="+mj-lt"/>
                          <a:ea typeface="Times New Roman" panose="02020603050405020304" pitchFamily="18" charset="0"/>
                        </a:rPr>
                        <a:t>a</a:t>
                      </a:r>
                      <a:r>
                        <a:rPr lang="en-US" sz="1800" dirty="0">
                          <a:solidFill>
                            <a:schemeClr val="tx1"/>
                          </a:solidFill>
                          <a:effectLst/>
                          <a:latin typeface="+mj-lt"/>
                          <a:ea typeface="Times New Roman" panose="02020603050405020304" pitchFamily="18" charset="0"/>
                        </a:rPr>
                        <a:t>t</a:t>
                      </a:r>
                      <a:r>
                        <a:rPr lang="en-US" sz="1800" spc="5" dirty="0">
                          <a:solidFill>
                            <a:schemeClr val="tx1"/>
                          </a:solidFill>
                          <a:effectLst/>
                          <a:latin typeface="+mj-lt"/>
                          <a:ea typeface="Times New Roman" panose="02020603050405020304" pitchFamily="18" charset="0"/>
                        </a:rPr>
                        <a:t>i</a:t>
                      </a:r>
                      <a:r>
                        <a:rPr lang="en-US" sz="1800" dirty="0">
                          <a:solidFill>
                            <a:schemeClr val="tx1"/>
                          </a:solidFill>
                          <a:effectLst/>
                          <a:latin typeface="+mj-lt"/>
                          <a:ea typeface="Times New Roman" panose="02020603050405020304" pitchFamily="18" charset="0"/>
                        </a:rPr>
                        <a:t>on mon</a:t>
                      </a:r>
                      <a:r>
                        <a:rPr lang="en-US" sz="1800" spc="10" dirty="0">
                          <a:solidFill>
                            <a:schemeClr val="tx1"/>
                          </a:solidFill>
                          <a:effectLst/>
                          <a:latin typeface="+mj-lt"/>
                          <a:ea typeface="Times New Roman" panose="02020603050405020304" pitchFamily="18" charset="0"/>
                        </a:rPr>
                        <a:t>e</a:t>
                      </a:r>
                      <a:r>
                        <a:rPr lang="en-US" sz="1800" spc="-25" dirty="0">
                          <a:solidFill>
                            <a:schemeClr val="tx1"/>
                          </a:solidFill>
                          <a:effectLst/>
                          <a:latin typeface="+mj-lt"/>
                          <a:ea typeface="Times New Roman" panose="02020603050405020304" pitchFamily="18" charset="0"/>
                        </a:rPr>
                        <a:t>y</a:t>
                      </a:r>
                      <a:r>
                        <a:rPr lang="en-US" sz="1800" dirty="0">
                          <a:solidFill>
                            <a:schemeClr val="tx1"/>
                          </a:solidFill>
                          <a:effectLst/>
                          <a:latin typeface="+mj-lt"/>
                          <a:ea typeface="Times New Roman" panose="02020603050405020304" pitchFamily="18" charset="0"/>
                        </a:rPr>
                        <a:t>)</a:t>
                      </a:r>
                    </a:p>
                  </a:txBody>
                  <a:tcPr marL="0" marR="0" marT="0" marB="0"/>
                </a:tc>
                <a:tc>
                  <a:txBody>
                    <a:bodyPr/>
                    <a:lstStyle/>
                    <a:p>
                      <a:r>
                        <a:rPr lang="en-US" sz="1800" kern="1200" dirty="0" smtClean="0">
                          <a:solidFill>
                            <a:schemeClr val="tx1"/>
                          </a:solidFill>
                          <a:effectLst/>
                          <a:latin typeface="+mj-lt"/>
                          <a:ea typeface="+mn-ea"/>
                          <a:cs typeface="+mn-cs"/>
                        </a:rPr>
                        <a:t>10 Lacs  (In aggregate during the year)</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Any Company</a:t>
                      </a:r>
                      <a:endParaRPr lang="en-US" sz="1800" dirty="0">
                        <a:solidFill>
                          <a:schemeClr val="tx1"/>
                        </a:solidFill>
                        <a:latin typeface="+mj-lt"/>
                      </a:endParaRPr>
                    </a:p>
                  </a:txBody>
                  <a:tcPr/>
                </a:tc>
                <a:extLst>
                  <a:ext uri="{0D108BD9-81ED-4DB2-BD59-A6C34878D82A}">
                    <a16:rowId xmlns:a16="http://schemas.microsoft.com/office/drawing/2014/main" xmlns="" val="1434157546"/>
                  </a:ext>
                </a:extLst>
              </a:tr>
              <a:tr h="1179491">
                <a:tc>
                  <a:txBody>
                    <a:bodyPr/>
                    <a:lstStyle/>
                    <a:p>
                      <a:r>
                        <a:rPr lang="en-US" sz="1800" dirty="0" smtClean="0">
                          <a:solidFill>
                            <a:schemeClr val="tx1"/>
                          </a:solidFill>
                          <a:latin typeface="+mj-lt"/>
                        </a:rPr>
                        <a:t>3</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Buy back of shares from a person (other than shares bought in the open market)</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10 Lacs  (In aggregate during the year)</a:t>
                      </a:r>
                      <a:endParaRPr lang="en-US" sz="1800" dirty="0">
                        <a:solidFill>
                          <a:schemeClr val="tx1"/>
                        </a:solidFill>
                        <a:latin typeface="+mj-lt"/>
                      </a:endParaRPr>
                    </a:p>
                  </a:txBody>
                  <a:tcPr/>
                </a:tc>
                <a:tc>
                  <a:txBody>
                    <a:bodyPr/>
                    <a:lstStyle/>
                    <a:p>
                      <a:r>
                        <a:rPr lang="en-US" sz="1800" kern="1200" dirty="0" smtClean="0">
                          <a:solidFill>
                            <a:schemeClr val="tx1"/>
                          </a:solidFill>
                          <a:effectLst/>
                          <a:latin typeface="+mj-lt"/>
                          <a:ea typeface="+mn-ea"/>
                          <a:cs typeface="+mn-cs"/>
                        </a:rPr>
                        <a:t>Listed Company</a:t>
                      </a:r>
                      <a:endParaRPr lang="en-US" sz="1800" dirty="0">
                        <a:solidFill>
                          <a:schemeClr val="tx1"/>
                        </a:solidFill>
                        <a:latin typeface="+mj-lt"/>
                      </a:endParaRPr>
                    </a:p>
                  </a:txBody>
                  <a:tcPr/>
                </a:tc>
                <a:extLst>
                  <a:ext uri="{0D108BD9-81ED-4DB2-BD59-A6C34878D82A}">
                    <a16:rowId xmlns:a16="http://schemas.microsoft.com/office/drawing/2014/main" xmlns="" val="2167046429"/>
                  </a:ext>
                </a:extLst>
              </a:tr>
              <a:tr h="362920">
                <a:tc gridSpan="4">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353560861"/>
                  </a:ext>
                </a:extLst>
              </a:tr>
            </a:tbl>
          </a:graphicData>
        </a:graphic>
      </p:graphicFrame>
    </p:spTree>
    <p:extLst>
      <p:ext uri="{BB962C8B-B14F-4D97-AF65-F5344CB8AC3E}">
        <p14:creationId xmlns:p14="http://schemas.microsoft.com/office/powerpoint/2010/main" xmlns="" val="129111295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131123"/>
            <a:ext cx="8856984" cy="5055230"/>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p>
          <a:p>
            <a:pPr algn="just">
              <a:lnSpc>
                <a:spcPct val="150000"/>
              </a:lnSpc>
            </a:pPr>
            <a:endParaRPr lang="en-US" b="1" dirty="0">
              <a:solidFill>
                <a:srgbClr val="1E4283"/>
              </a:solidFill>
              <a:latin typeface="+mj-lt"/>
            </a:endParaRPr>
          </a:p>
          <a:p>
            <a:pPr algn="just">
              <a:lnSpc>
                <a:spcPct val="150000"/>
              </a:lnSpc>
            </a:pPr>
            <a:endParaRPr lang="en-US" b="1" dirty="0" smtClean="0">
              <a:solidFill>
                <a:srgbClr val="1E4283"/>
              </a:solidFill>
              <a:latin typeface="+mj-lt"/>
            </a:endParaRPr>
          </a:p>
          <a:p>
            <a:pPr algn="just">
              <a:lnSpc>
                <a:spcPct val="150000"/>
              </a:lnSpc>
            </a:pPr>
            <a:endParaRPr lang="en-US" b="1" dirty="0">
              <a:solidFill>
                <a:srgbClr val="1E4283"/>
              </a:solidFill>
              <a:latin typeface="+mj-lt"/>
            </a:endParaRPr>
          </a:p>
          <a:p>
            <a:pPr algn="just">
              <a:lnSpc>
                <a:spcPct val="150000"/>
              </a:lnSpc>
            </a:pPr>
            <a:endParaRPr lang="en-US" b="1" dirty="0" smtClean="0">
              <a:solidFill>
                <a:srgbClr val="1E4283"/>
              </a:solidFill>
              <a:latin typeface="+mj-lt"/>
            </a:endParaRPr>
          </a:p>
          <a:p>
            <a:pPr algn="just">
              <a:lnSpc>
                <a:spcPct val="150000"/>
              </a:lnSpc>
            </a:pPr>
            <a:endParaRPr lang="en-US" b="1" dirty="0">
              <a:solidFill>
                <a:srgbClr val="1E4283"/>
              </a:solidFill>
              <a:latin typeface="+mj-lt"/>
            </a:endParaRPr>
          </a:p>
          <a:p>
            <a:pPr algn="just">
              <a:lnSpc>
                <a:spcPct val="150000"/>
              </a:lnSpc>
            </a:pPr>
            <a:endParaRPr lang="en-US" b="1" dirty="0" smtClean="0">
              <a:solidFill>
                <a:srgbClr val="1E4283"/>
              </a:solidFill>
              <a:latin typeface="+mj-lt"/>
            </a:endParaRPr>
          </a:p>
          <a:p>
            <a:pPr algn="just">
              <a:lnSpc>
                <a:spcPct val="150000"/>
              </a:lnSpc>
            </a:pPr>
            <a:endParaRPr lang="en-US" b="1" dirty="0">
              <a:solidFill>
                <a:srgbClr val="1E4283"/>
              </a:solidFill>
              <a:latin typeface="+mj-lt"/>
            </a:endParaRPr>
          </a:p>
          <a:p>
            <a:pPr algn="just">
              <a:lnSpc>
                <a:spcPct val="150000"/>
              </a:lnSpc>
            </a:pPr>
            <a:endParaRPr lang="en-US" sz="1100" b="1" dirty="0" smtClean="0">
              <a:solidFill>
                <a:srgbClr val="1E4283"/>
              </a:solidFill>
              <a:latin typeface="+mj-lt"/>
            </a:endParaRPr>
          </a:p>
          <a:p>
            <a:pPr algn="just"/>
            <a:r>
              <a:rPr lang="en-US" dirty="0">
                <a:latin typeface="+mj-lt"/>
              </a:rPr>
              <a:t>Apart from the above mentioned transactions, there are many other transactions that need to be reported in Form 61A by specified persons such as Banks, Post Master General, </a:t>
            </a:r>
            <a:r>
              <a:rPr lang="en-US" dirty="0" err="1">
                <a:latin typeface="+mj-lt"/>
              </a:rPr>
              <a:t>Nidhi</a:t>
            </a:r>
            <a:r>
              <a:rPr lang="en-US" dirty="0">
                <a:latin typeface="+mj-lt"/>
              </a:rPr>
              <a:t> Companies, Trustee of Mutual Funds, </a:t>
            </a:r>
            <a:r>
              <a:rPr lang="en-US" dirty="0" err="1">
                <a:latin typeface="+mj-lt"/>
              </a:rPr>
              <a:t>Authorised</a:t>
            </a:r>
            <a:r>
              <a:rPr lang="en-US" dirty="0">
                <a:latin typeface="+mj-lt"/>
              </a:rPr>
              <a:t> person under FEMA, etc., based on specified monetary limits which are not covered in detail </a:t>
            </a:r>
            <a:r>
              <a:rPr lang="en-US" dirty="0" smtClean="0">
                <a:latin typeface="+mj-lt"/>
              </a:rPr>
              <a:t>for </a:t>
            </a:r>
            <a:r>
              <a:rPr lang="en-US" dirty="0">
                <a:latin typeface="+mj-lt"/>
              </a:rPr>
              <a:t>the sake of brevity</a:t>
            </a:r>
            <a:r>
              <a:rPr lang="en-US" dirty="0" smtClean="0">
                <a:latin typeface="+mj-lt"/>
              </a:rPr>
              <a:t>.</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xmlns="" val="3801072776"/>
              </p:ext>
            </p:extLst>
          </p:nvPr>
        </p:nvGraphicFramePr>
        <p:xfrm>
          <a:off x="632520" y="1563608"/>
          <a:ext cx="8784976" cy="3017520"/>
        </p:xfrm>
        <a:graphic>
          <a:graphicData uri="http://schemas.openxmlformats.org/drawingml/2006/table">
            <a:tbl>
              <a:tblPr firstRow="1" bandRow="1">
                <a:tableStyleId>{5C22544A-7EE6-4342-B048-85BDC9FD1C3A}</a:tableStyleId>
              </a:tblPr>
              <a:tblGrid>
                <a:gridCol w="576064">
                  <a:extLst>
                    <a:ext uri="{9D8B030D-6E8A-4147-A177-3AD203B41FA5}">
                      <a16:colId xmlns:a16="http://schemas.microsoft.com/office/drawing/2014/main" xmlns="" val="3093131685"/>
                    </a:ext>
                  </a:extLst>
                </a:gridCol>
                <a:gridCol w="3960440">
                  <a:extLst>
                    <a:ext uri="{9D8B030D-6E8A-4147-A177-3AD203B41FA5}">
                      <a16:colId xmlns:a16="http://schemas.microsoft.com/office/drawing/2014/main" xmlns="" val="4211943762"/>
                    </a:ext>
                  </a:extLst>
                </a:gridCol>
                <a:gridCol w="1872208">
                  <a:extLst>
                    <a:ext uri="{9D8B030D-6E8A-4147-A177-3AD203B41FA5}">
                      <a16:colId xmlns:a16="http://schemas.microsoft.com/office/drawing/2014/main" xmlns="" val="4243158248"/>
                    </a:ext>
                  </a:extLst>
                </a:gridCol>
                <a:gridCol w="2376264">
                  <a:extLst>
                    <a:ext uri="{9D8B030D-6E8A-4147-A177-3AD203B41FA5}">
                      <a16:colId xmlns:a16="http://schemas.microsoft.com/office/drawing/2014/main" xmlns="" val="1379440469"/>
                    </a:ext>
                  </a:extLst>
                </a:gridCol>
              </a:tblGrid>
              <a:tr h="635111">
                <a:tc>
                  <a:txBody>
                    <a:bodyPr/>
                    <a:lstStyle/>
                    <a:p>
                      <a:r>
                        <a:rPr lang="en-US" sz="1800" dirty="0" smtClean="0">
                          <a:solidFill>
                            <a:schemeClr val="bg1"/>
                          </a:solidFill>
                          <a:latin typeface="+mj-lt"/>
                        </a:rPr>
                        <a:t>Sr.</a:t>
                      </a:r>
                      <a:r>
                        <a:rPr lang="en-US" sz="1800" baseline="0" dirty="0" smtClean="0">
                          <a:solidFill>
                            <a:schemeClr val="bg1"/>
                          </a:solidFill>
                          <a:latin typeface="+mj-lt"/>
                        </a:rPr>
                        <a:t> No.</a:t>
                      </a:r>
                      <a:endParaRPr lang="en-US" sz="1800" dirty="0">
                        <a:solidFill>
                          <a:schemeClr val="bg1"/>
                        </a:solidFill>
                        <a:latin typeface="+mj-lt"/>
                      </a:endParaRPr>
                    </a:p>
                  </a:txBody>
                  <a:tcPr/>
                </a:tc>
                <a:tc>
                  <a:txBody>
                    <a:bodyPr/>
                    <a:lstStyle/>
                    <a:p>
                      <a:r>
                        <a:rPr lang="en-US" sz="1800" dirty="0" smtClean="0">
                          <a:solidFill>
                            <a:schemeClr val="bg1"/>
                          </a:solidFill>
                          <a:latin typeface="+mj-lt"/>
                        </a:rPr>
                        <a:t>Nature &amp; Value of Transaction</a:t>
                      </a:r>
                      <a:endParaRPr lang="en-US" sz="1800" dirty="0">
                        <a:solidFill>
                          <a:schemeClr val="bg1"/>
                        </a:solidFill>
                        <a:latin typeface="+mj-lt"/>
                      </a:endParaRPr>
                    </a:p>
                  </a:txBody>
                  <a:tcPr/>
                </a:tc>
                <a:tc>
                  <a:txBody>
                    <a:bodyPr/>
                    <a:lstStyle/>
                    <a:p>
                      <a:r>
                        <a:rPr lang="en-US" sz="1800" dirty="0" smtClean="0">
                          <a:solidFill>
                            <a:schemeClr val="bg1"/>
                          </a:solidFill>
                          <a:latin typeface="+mj-lt"/>
                        </a:rPr>
                        <a:t>Monetary Limits</a:t>
                      </a:r>
                      <a:endParaRPr lang="en-US" sz="1800" dirty="0">
                        <a:solidFill>
                          <a:schemeClr val="bg1"/>
                        </a:solidFill>
                        <a:latin typeface="+mj-lt"/>
                      </a:endParaRPr>
                    </a:p>
                  </a:txBody>
                  <a:tcPr/>
                </a:tc>
                <a:tc>
                  <a:txBody>
                    <a:bodyPr/>
                    <a:lstStyle/>
                    <a:p>
                      <a:r>
                        <a:rPr lang="en-US" sz="1800" dirty="0" smtClean="0">
                          <a:solidFill>
                            <a:schemeClr val="bg1"/>
                          </a:solidFill>
                          <a:latin typeface="+mj-lt"/>
                        </a:rPr>
                        <a:t>Reporting Person</a:t>
                      </a:r>
                      <a:endParaRPr lang="en-US" sz="1800" dirty="0">
                        <a:solidFill>
                          <a:schemeClr val="bg1"/>
                        </a:solidFill>
                        <a:latin typeface="+mj-lt"/>
                      </a:endParaRPr>
                    </a:p>
                  </a:txBody>
                  <a:tcPr/>
                </a:tc>
                <a:extLst>
                  <a:ext uri="{0D108BD9-81ED-4DB2-BD59-A6C34878D82A}">
                    <a16:rowId xmlns:a16="http://schemas.microsoft.com/office/drawing/2014/main" xmlns="" val="2787368028"/>
                  </a:ext>
                </a:extLst>
              </a:tr>
              <a:tr h="1179491">
                <a:tc>
                  <a:txBody>
                    <a:bodyPr/>
                    <a:lstStyle/>
                    <a:p>
                      <a:r>
                        <a:rPr lang="en-US" sz="1800" dirty="0" smtClean="0">
                          <a:solidFill>
                            <a:schemeClr val="tx1"/>
                          </a:solidFill>
                          <a:latin typeface="+mj-lt"/>
                        </a:rPr>
                        <a:t>4</a:t>
                      </a:r>
                      <a:endParaRPr lang="en-US" sz="1800" dirty="0">
                        <a:solidFill>
                          <a:schemeClr val="tx1"/>
                        </a:solidFill>
                        <a:latin typeface="+mj-lt"/>
                      </a:endParaRPr>
                    </a:p>
                  </a:txBody>
                  <a:tcPr/>
                </a:tc>
                <a:tc>
                  <a:txBody>
                    <a:bodyPr/>
                    <a:lstStyle/>
                    <a:p>
                      <a:r>
                        <a:rPr lang="en-US" sz="1800" kern="1200" dirty="0" smtClean="0">
                          <a:solidFill>
                            <a:schemeClr val="dk1"/>
                          </a:solidFill>
                          <a:effectLst/>
                          <a:latin typeface="+mj-lt"/>
                          <a:ea typeface="+mn-ea"/>
                          <a:cs typeface="+mn-cs"/>
                        </a:rPr>
                        <a:t>Receipt from a person for acquisition of bonds or debentures issued by the company</a:t>
                      </a:r>
                      <a:endParaRPr lang="en-US" sz="1800" dirty="0">
                        <a:latin typeface="+mj-lt"/>
                      </a:endParaRPr>
                    </a:p>
                  </a:txBody>
                  <a:tcPr/>
                </a:tc>
                <a:tc>
                  <a:txBody>
                    <a:bodyPr/>
                    <a:lstStyle/>
                    <a:p>
                      <a:r>
                        <a:rPr lang="en-US" sz="1800" kern="1200" dirty="0" smtClean="0">
                          <a:solidFill>
                            <a:schemeClr val="dk1"/>
                          </a:solidFill>
                          <a:effectLst/>
                          <a:latin typeface="+mj-lt"/>
                          <a:ea typeface="+mn-ea"/>
                          <a:cs typeface="+mn-cs"/>
                        </a:rPr>
                        <a:t>10 Lacs  (In aggregate during the year)</a:t>
                      </a:r>
                      <a:endParaRPr lang="en-US" sz="1800" dirty="0">
                        <a:latin typeface="+mj-lt"/>
                      </a:endParaRPr>
                    </a:p>
                  </a:txBody>
                  <a:tcPr/>
                </a:tc>
                <a:tc>
                  <a:txBody>
                    <a:bodyPr/>
                    <a:lstStyle/>
                    <a:p>
                      <a:r>
                        <a:rPr lang="en-US" sz="1800" kern="1200" dirty="0" smtClean="0">
                          <a:solidFill>
                            <a:schemeClr val="dk1"/>
                          </a:solidFill>
                          <a:effectLst/>
                          <a:latin typeface="+mj-lt"/>
                          <a:ea typeface="+mn-ea"/>
                          <a:cs typeface="+mn-cs"/>
                        </a:rPr>
                        <a:t>Company issuing bonds or debentures</a:t>
                      </a:r>
                      <a:endParaRPr lang="en-US" sz="1800" dirty="0">
                        <a:latin typeface="+mj-lt"/>
                      </a:endParaRPr>
                    </a:p>
                  </a:txBody>
                  <a:tcPr/>
                </a:tc>
                <a:extLst>
                  <a:ext uri="{0D108BD9-81ED-4DB2-BD59-A6C34878D82A}">
                    <a16:rowId xmlns:a16="http://schemas.microsoft.com/office/drawing/2014/main" xmlns="" val="3622770885"/>
                  </a:ext>
                </a:extLst>
              </a:tr>
              <a:tr h="1179491">
                <a:tc>
                  <a:txBody>
                    <a:bodyPr/>
                    <a:lstStyle/>
                    <a:p>
                      <a:r>
                        <a:rPr lang="en-US" sz="1800" dirty="0" smtClean="0">
                          <a:solidFill>
                            <a:schemeClr val="tx1"/>
                          </a:solidFill>
                          <a:latin typeface="+mj-lt"/>
                        </a:rPr>
                        <a:t>5</a:t>
                      </a:r>
                      <a:endParaRPr lang="en-US" sz="1800" dirty="0">
                        <a:solidFill>
                          <a:schemeClr val="tx1"/>
                        </a:solidFill>
                        <a:latin typeface="+mj-lt"/>
                      </a:endParaRPr>
                    </a:p>
                  </a:txBody>
                  <a:tcPr/>
                </a:tc>
                <a:tc>
                  <a:txBody>
                    <a:bodyPr/>
                    <a:lstStyle/>
                    <a:p>
                      <a:r>
                        <a:rPr lang="en-US" sz="1800" kern="1200" dirty="0" smtClean="0">
                          <a:solidFill>
                            <a:schemeClr val="dk1"/>
                          </a:solidFill>
                          <a:effectLst/>
                          <a:latin typeface="+mj-lt"/>
                          <a:ea typeface="+mn-ea"/>
                          <a:cs typeface="+mn-cs"/>
                        </a:rPr>
                        <a:t>One or more time deposits (other than a time deposit made through renewal of</a:t>
                      </a:r>
                    </a:p>
                    <a:p>
                      <a:r>
                        <a:rPr lang="en-US" sz="1800" kern="1200" dirty="0" smtClean="0">
                          <a:solidFill>
                            <a:schemeClr val="dk1"/>
                          </a:solidFill>
                          <a:effectLst/>
                          <a:latin typeface="+mj-lt"/>
                          <a:ea typeface="+mn-ea"/>
                          <a:cs typeface="+mn-cs"/>
                        </a:rPr>
                        <a:t>another time deposit) of a person</a:t>
                      </a:r>
                      <a:endParaRPr lang="en-US" sz="1800" dirty="0">
                        <a:latin typeface="+mj-lt"/>
                      </a:endParaRPr>
                    </a:p>
                  </a:txBody>
                  <a:tcPr/>
                </a:tc>
                <a:tc>
                  <a:txBody>
                    <a:bodyPr/>
                    <a:lstStyle/>
                    <a:p>
                      <a:r>
                        <a:rPr lang="en-US" sz="1800" kern="1200" dirty="0" smtClean="0">
                          <a:solidFill>
                            <a:schemeClr val="dk1"/>
                          </a:solidFill>
                          <a:effectLst/>
                          <a:latin typeface="+mj-lt"/>
                          <a:ea typeface="+mn-ea"/>
                          <a:cs typeface="+mn-cs"/>
                        </a:rPr>
                        <a:t>10 Lacs  (In aggregate during the year)</a:t>
                      </a:r>
                      <a:endParaRPr lang="en-US" sz="1800" dirty="0">
                        <a:latin typeface="+mj-lt"/>
                      </a:endParaRPr>
                    </a:p>
                  </a:txBody>
                  <a:tcPr/>
                </a:tc>
                <a:tc>
                  <a:txBody>
                    <a:bodyPr/>
                    <a:lstStyle/>
                    <a:p>
                      <a:r>
                        <a:rPr lang="en-US" sz="1800" kern="1200" dirty="0" smtClean="0">
                          <a:solidFill>
                            <a:schemeClr val="dk1"/>
                          </a:solidFill>
                          <a:effectLst/>
                          <a:latin typeface="+mj-lt"/>
                          <a:ea typeface="+mn-ea"/>
                          <a:cs typeface="+mn-cs"/>
                        </a:rPr>
                        <a:t>NBFCs</a:t>
                      </a:r>
                      <a:endParaRPr lang="en-US" sz="1800" dirty="0">
                        <a:latin typeface="+mj-lt"/>
                      </a:endParaRPr>
                    </a:p>
                  </a:txBody>
                  <a:tcPr/>
                </a:tc>
                <a:extLst>
                  <a:ext uri="{0D108BD9-81ED-4DB2-BD59-A6C34878D82A}">
                    <a16:rowId xmlns:a16="http://schemas.microsoft.com/office/drawing/2014/main" xmlns="" val="1434157546"/>
                  </a:ext>
                </a:extLst>
              </a:tr>
            </a:tbl>
          </a:graphicData>
        </a:graphic>
      </p:graphicFrame>
    </p:spTree>
    <p:extLst>
      <p:ext uri="{BB962C8B-B14F-4D97-AF65-F5344CB8AC3E}">
        <p14:creationId xmlns:p14="http://schemas.microsoft.com/office/powerpoint/2010/main" xmlns="" val="5606752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131123"/>
            <a:ext cx="8856984" cy="4247317"/>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p>
          <a:p>
            <a:pPr>
              <a:lnSpc>
                <a:spcPct val="150000"/>
              </a:lnSpc>
            </a:pPr>
            <a:r>
              <a:rPr lang="en-US" b="1" dirty="0" smtClean="0">
                <a:latin typeface="+mj-lt"/>
              </a:rPr>
              <a:t>Penalties on Non-Compliance for Form 61A</a:t>
            </a:r>
          </a:p>
          <a:p>
            <a:pPr marL="285750" indent="-285750" algn="just">
              <a:lnSpc>
                <a:spcPct val="150000"/>
              </a:lnSpc>
              <a:buFont typeface="Wingdings" panose="05000000000000000000" pitchFamily="2" charset="2"/>
              <a:buChar char="§"/>
            </a:pPr>
            <a:r>
              <a:rPr lang="en-US" dirty="0" smtClean="0">
                <a:latin typeface="+mj-lt"/>
              </a:rPr>
              <a:t>If </a:t>
            </a:r>
            <a:r>
              <a:rPr lang="en-US" dirty="0">
                <a:latin typeface="+mj-lt"/>
              </a:rPr>
              <a:t>a person fails to furnish the specified statement, penalty of Rs.500 per day of default will be levied</a:t>
            </a:r>
            <a:r>
              <a:rPr lang="en-US" dirty="0" smtClean="0">
                <a:latin typeface="+mj-lt"/>
              </a:rPr>
              <a:t>.</a:t>
            </a:r>
            <a:endParaRPr lang="en-US" dirty="0">
              <a:latin typeface="+mj-lt"/>
            </a:endParaRPr>
          </a:p>
          <a:p>
            <a:pPr marL="285750" indent="-285750" algn="just">
              <a:lnSpc>
                <a:spcPct val="150000"/>
              </a:lnSpc>
              <a:buFont typeface="Wingdings" panose="05000000000000000000" pitchFamily="2" charset="2"/>
              <a:buChar char="§"/>
            </a:pPr>
            <a:r>
              <a:rPr lang="en-US" dirty="0" smtClean="0">
                <a:latin typeface="+mj-lt"/>
              </a:rPr>
              <a:t>However</a:t>
            </a:r>
            <a:r>
              <a:rPr lang="en-US" dirty="0">
                <a:latin typeface="+mj-lt"/>
              </a:rPr>
              <a:t>, if the assesse receives any notice from the department for filing the statement then it must be filed within the limit of 30 days from the date of service of notice. In case of any default in filing the statement in response to such notice, the penalty shall be Rs.1,000 per day of default. </a:t>
            </a:r>
          </a:p>
          <a:p>
            <a:pPr marL="285750" indent="-285750" algn="just">
              <a:lnSpc>
                <a:spcPct val="150000"/>
              </a:lnSpc>
              <a:buFont typeface="Wingdings" panose="05000000000000000000" pitchFamily="2" charset="2"/>
              <a:buChar char="§"/>
            </a:pPr>
            <a:r>
              <a:rPr lang="en-US" dirty="0" smtClean="0">
                <a:latin typeface="+mj-lt"/>
              </a:rPr>
              <a:t>If </a:t>
            </a:r>
            <a:r>
              <a:rPr lang="en-US" dirty="0">
                <a:latin typeface="+mj-lt"/>
              </a:rPr>
              <a:t>a person furnishes inaccurate particulars in SFT, a penalty of Rs.50,000 shall be </a:t>
            </a:r>
            <a:r>
              <a:rPr lang="en-US" dirty="0" err="1">
                <a:latin typeface="+mj-lt"/>
              </a:rPr>
              <a:t>leviable</a:t>
            </a:r>
            <a:r>
              <a:rPr lang="en-US" dirty="0">
                <a:latin typeface="+mj-lt"/>
              </a:rPr>
              <a:t> </a:t>
            </a:r>
            <a:endParaRPr lang="en-US" b="1" dirty="0">
              <a:solidFill>
                <a:srgbClr val="1E4283"/>
              </a:solidFill>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5410674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87284"/>
            <a:ext cx="8856984" cy="3277820"/>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p>
          <a:p>
            <a:r>
              <a:rPr lang="en-US" b="1" u="sng" dirty="0" smtClean="0">
                <a:latin typeface="+mj-lt"/>
              </a:rPr>
              <a:t>Form </a:t>
            </a:r>
            <a:r>
              <a:rPr lang="en-US" b="1" u="sng" dirty="0">
                <a:latin typeface="+mj-lt"/>
              </a:rPr>
              <a:t>No.61B:- Statement of Reportable Account u/s 285BA(1) </a:t>
            </a:r>
            <a:endParaRPr lang="en-US" b="1" u="sng" dirty="0" smtClean="0">
              <a:latin typeface="+mj-lt"/>
            </a:endParaRPr>
          </a:p>
          <a:p>
            <a:pPr marL="285750" indent="-285750" algn="just">
              <a:lnSpc>
                <a:spcPct val="150000"/>
              </a:lnSpc>
              <a:buFont typeface="Wingdings" panose="05000000000000000000" pitchFamily="2" charset="2"/>
              <a:buChar char="§"/>
            </a:pPr>
            <a:r>
              <a:rPr lang="en-US" b="1" u="sng" dirty="0" smtClean="0">
                <a:latin typeface="+mj-lt"/>
              </a:rPr>
              <a:t>Rule 114G- </a:t>
            </a:r>
            <a:r>
              <a:rPr lang="en-US" dirty="0" smtClean="0">
                <a:latin typeface="+mj-lt"/>
              </a:rPr>
              <a:t>Every reporting financial institution shall furnish the statement of reportable account in Form No.61B in respect of each account which has been identified as a reportable account in pursuant to due diligence procedure specified in Rule 114H. Where no account has been identified as a reportable account, a nil statement shall be furnished by reporting financial institution. </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57157989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70734"/>
            <a:ext cx="8856984" cy="2862322"/>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p>
          <a:p>
            <a:r>
              <a:rPr lang="en-US" b="1" u="sng" dirty="0" smtClean="0">
                <a:latin typeface="+mj-lt"/>
              </a:rPr>
              <a:t>Form </a:t>
            </a:r>
            <a:r>
              <a:rPr lang="en-US" b="1" u="sng" dirty="0">
                <a:latin typeface="+mj-lt"/>
              </a:rPr>
              <a:t>No.61B:- Statement of Reportable Account u/s 285BA(1) </a:t>
            </a:r>
            <a:endParaRPr lang="en-US" sz="1100" dirty="0" smtClean="0">
              <a:latin typeface="+mj-lt"/>
            </a:endParaRPr>
          </a:p>
          <a:p>
            <a:pPr marL="285750" indent="-285750" algn="just">
              <a:lnSpc>
                <a:spcPct val="150000"/>
              </a:lnSpc>
              <a:buFont typeface="Wingdings" panose="05000000000000000000" pitchFamily="2" charset="2"/>
              <a:buChar char="§"/>
            </a:pPr>
            <a:r>
              <a:rPr lang="en-US" dirty="0" smtClean="0">
                <a:latin typeface="+mj-lt"/>
              </a:rPr>
              <a:t>Reporting financial institution means:- </a:t>
            </a:r>
          </a:p>
          <a:p>
            <a:pPr algn="just">
              <a:lnSpc>
                <a:spcPct val="150000"/>
              </a:lnSpc>
            </a:pPr>
            <a:r>
              <a:rPr lang="en-US" dirty="0" smtClean="0">
                <a:latin typeface="+mj-lt"/>
              </a:rPr>
              <a:t>(a) a financial institution which is resident in India but excludes any branch of such institution that is located outside India, and </a:t>
            </a:r>
          </a:p>
          <a:p>
            <a:pPr algn="just">
              <a:lnSpc>
                <a:spcPct val="150000"/>
              </a:lnSpc>
            </a:pPr>
            <a:r>
              <a:rPr lang="en-US" dirty="0" smtClean="0">
                <a:latin typeface="+mj-lt"/>
              </a:rPr>
              <a:t>(b) any branch, of a financial institution which is not resident in India, if that branch is located in India. </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63404651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3831818"/>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marL="285750" indent="-285750" algn="just">
              <a:lnSpc>
                <a:spcPct val="150000"/>
              </a:lnSpc>
              <a:buFont typeface="Wingdings" panose="05000000000000000000" pitchFamily="2" charset="2"/>
              <a:buChar char="§"/>
            </a:pPr>
            <a:r>
              <a:rPr lang="en-IN" dirty="0">
                <a:latin typeface="+mj-lt"/>
              </a:rPr>
              <a:t>The tax auditor shall have to obtain the details of all such statements furnished during the previous year. </a:t>
            </a: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An elaborate checking of the transactions required to be so reported will have to carried-out by the tax auditor and audit plan will have to be duly modified to cover this exercise</a:t>
            </a:r>
            <a:r>
              <a:rPr lang="en-IN" dirty="0" smtClean="0">
                <a:latin typeface="+mj-lt"/>
              </a:rPr>
              <a:t>.</a:t>
            </a:r>
            <a:endParaRPr lang="en-US" dirty="0" smtClean="0">
              <a:latin typeface="+mj-lt"/>
            </a:endParaRPr>
          </a:p>
          <a:p>
            <a:pPr marL="285750" indent="-2857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6479251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42: Statements furnished  in Form Nos. 61 or 61A or 61B</a:t>
            </a:r>
            <a:endParaRPr lang="en-US" sz="2200" dirty="0">
              <a:solidFill>
                <a:srgbClr val="F5851F"/>
              </a:solidFill>
              <a:latin typeface="Century Gothic"/>
            </a:endParaRPr>
          </a:p>
        </p:txBody>
      </p:sp>
      <p:sp>
        <p:nvSpPr>
          <p:cNvPr id="7" name="TextBox 6"/>
          <p:cNvSpPr txBox="1"/>
          <p:nvPr/>
        </p:nvSpPr>
        <p:spPr>
          <a:xfrm>
            <a:off x="488504" y="1052736"/>
            <a:ext cx="8856984" cy="3000821"/>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Reporting </a:t>
            </a:r>
            <a:r>
              <a:rPr lang="en-IN" b="1" i="1" dirty="0" smtClean="0">
                <a:solidFill>
                  <a:srgbClr val="F5851F"/>
                </a:solidFill>
                <a:latin typeface="+mj-lt"/>
                <a:cs typeface="Arial" charset="0"/>
              </a:rPr>
              <a:t>Requirement</a:t>
            </a:r>
            <a:endParaRPr lang="en-IN" dirty="0" smtClean="0">
              <a:latin typeface="+mj-lt"/>
            </a:endParaRPr>
          </a:p>
          <a:p>
            <a:pPr marL="285750" indent="-285750">
              <a:buFont typeface="Wingdings" panose="05000000000000000000" pitchFamily="2" charset="2"/>
              <a:buChar char="§"/>
            </a:pPr>
            <a:r>
              <a:rPr lang="en-IN" dirty="0" smtClean="0">
                <a:latin typeface="+mj-lt"/>
              </a:rPr>
              <a:t>Whether assessee </a:t>
            </a:r>
            <a:r>
              <a:rPr lang="en-IN" dirty="0">
                <a:latin typeface="+mj-lt"/>
              </a:rPr>
              <a:t>is required to furnish statement in Form No.61 or Form No. 61A or Form No. </a:t>
            </a:r>
            <a:r>
              <a:rPr lang="en-IN" dirty="0" smtClean="0">
                <a:latin typeface="+mj-lt"/>
              </a:rPr>
              <a:t>61B?</a:t>
            </a:r>
          </a:p>
          <a:p>
            <a:pPr marL="285750" indent="-285750">
              <a:buFont typeface="Wingdings" panose="05000000000000000000" pitchFamily="2" charset="2"/>
              <a:buChar char="§"/>
            </a:pPr>
            <a:endParaRPr lang="en-IN" dirty="0" smtClean="0">
              <a:latin typeface="+mj-lt"/>
            </a:endParaRPr>
          </a:p>
          <a:p>
            <a:pPr marL="285750" indent="-285750">
              <a:buFont typeface="Wingdings" panose="05000000000000000000" pitchFamily="2" charset="2"/>
              <a:buChar char="§"/>
            </a:pPr>
            <a:r>
              <a:rPr lang="en-IN" dirty="0" smtClean="0">
                <a:latin typeface="+mj-lt"/>
              </a:rPr>
              <a:t>If yes, </a:t>
            </a:r>
            <a:r>
              <a:rPr lang="en-US" dirty="0" smtClean="0">
                <a:latin typeface="+mj-lt"/>
              </a:rPr>
              <a:t>the </a:t>
            </a:r>
            <a:r>
              <a:rPr lang="en-US" dirty="0">
                <a:latin typeface="+mj-lt"/>
              </a:rPr>
              <a:t>details shall be disclosed as under</a:t>
            </a:r>
            <a:r>
              <a:rPr lang="en-US" dirty="0" smtClean="0">
                <a:latin typeface="+mj-lt"/>
              </a:rPr>
              <a:t>:</a:t>
            </a:r>
          </a:p>
          <a:p>
            <a:endParaRPr lang="en-US" dirty="0">
              <a:latin typeface="+mj-lt"/>
              <a:cs typeface="Arial" charset="0"/>
            </a:endParaRPr>
          </a:p>
          <a:p>
            <a:endParaRPr lang="en-US" dirty="0" smtClean="0">
              <a:cs typeface="Arial" charset="0"/>
            </a:endParaRPr>
          </a:p>
          <a:p>
            <a:pPr marL="285750" indent="-285750" algn="just">
              <a:lnSpc>
                <a:spcPct val="150000"/>
              </a:lnSpc>
              <a:buFont typeface="Wingdings" panose="05000000000000000000" pitchFamily="2" charset="2"/>
              <a:buChar char="§"/>
            </a:pPr>
            <a:endParaRPr lang="en-IN" dirty="0" smtClean="0"/>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pic>
        <p:nvPicPr>
          <p:cNvPr id="2" name="Picture 1"/>
          <p:cNvPicPr>
            <a:picLocks noChangeAspect="1"/>
          </p:cNvPicPr>
          <p:nvPr/>
        </p:nvPicPr>
        <p:blipFill>
          <a:blip r:embed="rId5" cstate="print"/>
          <a:stretch>
            <a:fillRect/>
          </a:stretch>
        </p:blipFill>
        <p:spPr>
          <a:xfrm>
            <a:off x="632520" y="2872975"/>
            <a:ext cx="8494736" cy="3148313"/>
          </a:xfrm>
          <a:prstGeom prst="rect">
            <a:avLst/>
          </a:prstGeom>
        </p:spPr>
      </p:pic>
    </p:spTree>
    <p:extLst>
      <p:ext uri="{BB962C8B-B14F-4D97-AF65-F5344CB8AC3E}">
        <p14:creationId xmlns:p14="http://schemas.microsoft.com/office/powerpoint/2010/main" xmlns="" val="349317258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43: Furnishing report in respect of international group</a:t>
            </a:r>
            <a:endParaRPr lang="en-US" sz="2200" dirty="0">
              <a:solidFill>
                <a:srgbClr val="F5851F"/>
              </a:solidFill>
              <a:latin typeface="Century Gothic"/>
            </a:endParaRPr>
          </a:p>
        </p:txBody>
      </p:sp>
      <p:sp>
        <p:nvSpPr>
          <p:cNvPr id="7" name="TextBox 6"/>
          <p:cNvSpPr txBox="1"/>
          <p:nvPr/>
        </p:nvSpPr>
        <p:spPr>
          <a:xfrm>
            <a:off x="488504" y="1052736"/>
            <a:ext cx="8856984" cy="466281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Reporting Requirement</a:t>
            </a:r>
            <a:endParaRPr lang="en-IN" dirty="0">
              <a:latin typeface="+mj-lt"/>
            </a:endParaRPr>
          </a:p>
          <a:p>
            <a:pPr marL="285750" lvl="0" indent="-285750" algn="just" fontAlgn="base">
              <a:lnSpc>
                <a:spcPct val="150000"/>
              </a:lnSpc>
              <a:buFont typeface="Wingdings" panose="05000000000000000000" pitchFamily="2" charset="2"/>
              <a:buChar char="§"/>
            </a:pPr>
            <a:r>
              <a:rPr lang="en-IN" dirty="0">
                <a:latin typeface="+mj-lt"/>
              </a:rPr>
              <a:t>Any company liable to file </a:t>
            </a:r>
            <a:r>
              <a:rPr lang="en-IN" dirty="0" err="1">
                <a:latin typeface="+mj-lt"/>
              </a:rPr>
              <a:t>CbCR</a:t>
            </a:r>
            <a:r>
              <a:rPr lang="en-IN" dirty="0">
                <a:latin typeface="+mj-lt"/>
              </a:rPr>
              <a:t> related forms as required under section 286(2) needs to disclose the following information:</a:t>
            </a:r>
          </a:p>
          <a:p>
            <a:pPr marL="857250" lvl="1" indent="-400050" algn="just">
              <a:lnSpc>
                <a:spcPct val="150000"/>
              </a:lnSpc>
              <a:buFont typeface="+mj-lt"/>
              <a:buAutoNum type="romanLcPeriod"/>
            </a:pPr>
            <a:r>
              <a:rPr lang="en-IN" dirty="0">
                <a:latin typeface="+mj-lt"/>
              </a:rPr>
              <a:t>Whether report has been furnished by the assessee or its parent entity or an alternate reporting entity</a:t>
            </a:r>
            <a:endParaRPr lang="en-US" dirty="0">
              <a:latin typeface="+mj-lt"/>
            </a:endParaRPr>
          </a:p>
          <a:p>
            <a:pPr marL="857250" lvl="1" indent="-400050" algn="just">
              <a:lnSpc>
                <a:spcPct val="150000"/>
              </a:lnSpc>
              <a:buFont typeface="+mj-lt"/>
              <a:buAutoNum type="romanLcPeriod"/>
            </a:pPr>
            <a:r>
              <a:rPr lang="en-IN" dirty="0">
                <a:latin typeface="+mj-lt"/>
              </a:rPr>
              <a:t>Name of the parent entity</a:t>
            </a:r>
            <a:endParaRPr lang="en-US" dirty="0">
              <a:latin typeface="+mj-lt"/>
            </a:endParaRPr>
          </a:p>
          <a:p>
            <a:pPr marL="857250" lvl="1" indent="-400050" algn="just">
              <a:lnSpc>
                <a:spcPct val="150000"/>
              </a:lnSpc>
              <a:buFont typeface="+mj-lt"/>
              <a:buAutoNum type="romanLcPeriod"/>
            </a:pPr>
            <a:r>
              <a:rPr lang="en-IN" dirty="0">
                <a:latin typeface="+mj-lt"/>
              </a:rPr>
              <a:t>Name of alternate reporting entity (if applicable)</a:t>
            </a:r>
            <a:endParaRPr lang="en-US" dirty="0">
              <a:latin typeface="+mj-lt"/>
            </a:endParaRPr>
          </a:p>
          <a:p>
            <a:pPr marL="857250" lvl="1" indent="-400050" algn="just">
              <a:lnSpc>
                <a:spcPct val="150000"/>
              </a:lnSpc>
              <a:buFont typeface="+mj-lt"/>
              <a:buAutoNum type="romanLcPeriod"/>
            </a:pPr>
            <a:r>
              <a:rPr lang="en-IN" dirty="0">
                <a:latin typeface="+mj-lt"/>
              </a:rPr>
              <a:t>Date of furnishing </a:t>
            </a:r>
            <a:r>
              <a:rPr lang="en-IN" dirty="0" smtClean="0">
                <a:latin typeface="+mj-lt"/>
              </a:rPr>
              <a:t>report</a:t>
            </a:r>
          </a:p>
          <a:p>
            <a:pPr marL="857250" lvl="1" indent="-400050" algn="just">
              <a:lnSpc>
                <a:spcPct val="150000"/>
              </a:lnSpc>
              <a:buFont typeface="+mj-lt"/>
              <a:buAutoNum type="romanLcPeriod"/>
            </a:pPr>
            <a:endParaRPr lang="en-IN" dirty="0">
              <a:latin typeface="+mj-lt"/>
            </a:endParaRPr>
          </a:p>
          <a:p>
            <a:pPr marL="285750" indent="-285750" algn="just">
              <a:lnSpc>
                <a:spcPct val="150000"/>
              </a:lnSpc>
              <a:buFont typeface="Wingdings" panose="05000000000000000000" pitchFamily="2" charset="2"/>
              <a:buChar char="§"/>
            </a:pPr>
            <a:r>
              <a:rPr lang="en-US" dirty="0">
                <a:latin typeface="+mj-lt"/>
              </a:rPr>
              <a:t>Time limit available u/s. 286 is 12 months </a:t>
            </a:r>
            <a:r>
              <a:rPr lang="en-US" dirty="0" smtClean="0">
                <a:latin typeface="+mj-lt"/>
              </a:rPr>
              <a:t>from end </a:t>
            </a:r>
            <a:r>
              <a:rPr lang="en-US" dirty="0">
                <a:latin typeface="+mj-lt"/>
              </a:rPr>
              <a:t>of accounting year – </a:t>
            </a:r>
            <a:r>
              <a:rPr lang="en-US" dirty="0" smtClean="0">
                <a:latin typeface="+mj-lt"/>
              </a:rPr>
              <a:t>Hence, report </a:t>
            </a:r>
            <a:r>
              <a:rPr lang="en-US" dirty="0">
                <a:latin typeface="+mj-lt"/>
              </a:rPr>
              <a:t>may not </a:t>
            </a:r>
            <a:r>
              <a:rPr lang="en-US" dirty="0" smtClean="0">
                <a:latin typeface="+mj-lt"/>
              </a:rPr>
              <a:t>have been </a:t>
            </a:r>
            <a:r>
              <a:rPr lang="en-US" dirty="0">
                <a:latin typeface="+mj-lt"/>
              </a:rPr>
              <a:t>filed though </a:t>
            </a:r>
            <a:r>
              <a:rPr lang="en-US" dirty="0" smtClean="0">
                <a:latin typeface="+mj-lt"/>
              </a:rPr>
              <a:t>applicable</a:t>
            </a: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905348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19 : Amounts admissible as deductions from 32AC to 35E</a:t>
            </a:r>
          </a:p>
        </p:txBody>
      </p:sp>
      <p:sp>
        <p:nvSpPr>
          <p:cNvPr id="7" name="TextBox 6"/>
          <p:cNvSpPr txBox="1"/>
          <p:nvPr/>
        </p:nvSpPr>
        <p:spPr>
          <a:xfrm>
            <a:off x="488504" y="1052736"/>
            <a:ext cx="8856984" cy="3554819"/>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IN" dirty="0">
              <a:latin typeface="+mj-lt"/>
            </a:endParaRPr>
          </a:p>
          <a:p>
            <a:pPr marL="285750" indent="-285750" algn="just">
              <a:lnSpc>
                <a:spcPct val="150000"/>
              </a:lnSpc>
              <a:buFont typeface="Wingdings" panose="05000000000000000000" pitchFamily="2" charset="2"/>
              <a:buChar char="§"/>
            </a:pPr>
            <a:r>
              <a:rPr lang="en-US" dirty="0" smtClean="0">
                <a:latin typeface="+mj-lt"/>
              </a:rPr>
              <a:t>The </a:t>
            </a:r>
            <a:r>
              <a:rPr lang="en-US" dirty="0">
                <a:latin typeface="+mj-lt"/>
              </a:rPr>
              <a:t>Tax Auditor  should indicate the amount debited to the Profit &amp; Loss Account and the amount actually admissible in accordance with the said sections</a:t>
            </a:r>
            <a:r>
              <a:rPr lang="en-US" dirty="0" smtClean="0">
                <a:latin typeface="+mj-lt"/>
              </a:rPr>
              <a:t>.</a:t>
            </a:r>
          </a:p>
          <a:p>
            <a:pPr marL="285750" indent="-285750" algn="just">
              <a:lnSpc>
                <a:spcPct val="150000"/>
              </a:lnSpc>
              <a:buFont typeface="Wingdings" panose="05000000000000000000" pitchFamily="2" charset="2"/>
              <a:buChar char="§"/>
            </a:pPr>
            <a:endParaRPr lang="en-US" dirty="0">
              <a:latin typeface="+mj-lt"/>
            </a:endParaRPr>
          </a:p>
          <a:p>
            <a:pPr marL="285750" indent="-285750" algn="just">
              <a:lnSpc>
                <a:spcPct val="150000"/>
              </a:lnSpc>
              <a:buFont typeface="Wingdings" panose="05000000000000000000" pitchFamily="2" charset="2"/>
              <a:buChar char="§"/>
            </a:pPr>
            <a:r>
              <a:rPr lang="en-US" dirty="0">
                <a:latin typeface="+mj-lt"/>
              </a:rPr>
              <a:t>The Tax Auditor should ensure eligibility of the expenditure/payment for deduction and compliance of conditions prescribed in the said sections.</a:t>
            </a:r>
          </a:p>
          <a:p>
            <a:pPr marL="285750" indent="-285750" algn="just">
              <a:lnSpc>
                <a:spcPct val="150000"/>
              </a:lnSpc>
              <a:buFont typeface="Wingdings" panose="05000000000000000000" pitchFamily="2" charset="2"/>
              <a:buChar char="§"/>
            </a:pPr>
            <a:endParaRPr lang="en-US" dirty="0" smtClean="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74374543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43: Furnishing report in respect of international group</a:t>
            </a:r>
            <a:endParaRPr lang="en-US" sz="2200" dirty="0">
              <a:solidFill>
                <a:srgbClr val="F5851F"/>
              </a:solidFill>
              <a:latin typeface="Century Gothic"/>
            </a:endParaRPr>
          </a:p>
        </p:txBody>
      </p:sp>
      <p:sp>
        <p:nvSpPr>
          <p:cNvPr id="7" name="TextBox 6"/>
          <p:cNvSpPr txBox="1"/>
          <p:nvPr/>
        </p:nvSpPr>
        <p:spPr>
          <a:xfrm>
            <a:off x="488504" y="1052736"/>
            <a:ext cx="8856984" cy="3831818"/>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US" dirty="0">
              <a:latin typeface="+mj-lt"/>
            </a:endParaRPr>
          </a:p>
          <a:p>
            <a:pPr marL="285750" lvl="0" indent="-285750" algn="just" fontAlgn="base">
              <a:lnSpc>
                <a:spcPct val="150000"/>
              </a:lnSpc>
              <a:buFont typeface="Wingdings" panose="05000000000000000000" pitchFamily="2" charset="2"/>
              <a:buChar char="§"/>
            </a:pPr>
            <a:r>
              <a:rPr lang="en-IN" dirty="0">
                <a:latin typeface="+mj-lt"/>
              </a:rPr>
              <a:t>The tax auditor should ascertain from the auditee whether such report was furnished by the entity or its parent or it’s alternate reporting entity. </a:t>
            </a:r>
          </a:p>
          <a:p>
            <a:pPr marL="285750" lvl="0" indent="-285750" algn="just" fontAlgn="base">
              <a:lnSpc>
                <a:spcPct val="150000"/>
              </a:lnSpc>
              <a:buFont typeface="Wingdings" panose="05000000000000000000" pitchFamily="2" charset="2"/>
              <a:buChar char="§"/>
            </a:pPr>
            <a:endParaRPr lang="en-IN" dirty="0">
              <a:latin typeface="+mj-lt"/>
            </a:endParaRPr>
          </a:p>
          <a:p>
            <a:pPr marL="285750" lvl="0" indent="-285750" algn="just" fontAlgn="base">
              <a:lnSpc>
                <a:spcPct val="150000"/>
              </a:lnSpc>
              <a:buFont typeface="Wingdings" panose="05000000000000000000" pitchFamily="2" charset="2"/>
              <a:buChar char="§"/>
            </a:pPr>
            <a:r>
              <a:rPr lang="en-IN" dirty="0">
                <a:latin typeface="+mj-lt"/>
              </a:rPr>
              <a:t>The tax auditor is not required to study the information in detail however he should take note of the same to the extent relevant. </a:t>
            </a:r>
          </a:p>
          <a:p>
            <a:pPr marL="285750" lvl="0" indent="-285750" algn="just" fontAlgn="base">
              <a:lnSpc>
                <a:spcPct val="150000"/>
              </a:lnSpc>
              <a:buFont typeface="Wingdings" panose="05000000000000000000" pitchFamily="2" charset="2"/>
              <a:buChar char="§"/>
            </a:pPr>
            <a:endParaRPr lang="en-IN" dirty="0">
              <a:latin typeface="+mj-lt"/>
            </a:endParaRPr>
          </a:p>
          <a:p>
            <a:pPr marL="285750" indent="-285750" algn="just" fontAlgn="base">
              <a:lnSpc>
                <a:spcPct val="150000"/>
              </a:lnSpc>
              <a:buFont typeface="Wingdings" panose="05000000000000000000" pitchFamily="2" charset="2"/>
              <a:buChar char="§"/>
            </a:pPr>
            <a:r>
              <a:rPr lang="en-IN" dirty="0">
                <a:latin typeface="+mj-lt"/>
              </a:rPr>
              <a:t>The details will be required to be furnished in respect of the reports that are due and furnished during the previous year</a:t>
            </a:r>
            <a:r>
              <a:rPr lang="en-IN" dirty="0" smtClean="0">
                <a:latin typeface="+mj-lt"/>
              </a:rPr>
              <a:t>.</a:t>
            </a:r>
            <a:endParaRPr lang="en-US"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77713485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30C: Impermissible avoidance agreement</a:t>
            </a:r>
            <a:endParaRPr lang="en-US" sz="2200" dirty="0">
              <a:solidFill>
                <a:srgbClr val="F5851F"/>
              </a:solidFill>
              <a:latin typeface="Century Gothic"/>
            </a:endParaRPr>
          </a:p>
        </p:txBody>
      </p:sp>
      <p:sp>
        <p:nvSpPr>
          <p:cNvPr id="7" name="TextBox 6"/>
          <p:cNvSpPr txBox="1"/>
          <p:nvPr/>
        </p:nvSpPr>
        <p:spPr>
          <a:xfrm>
            <a:off x="488504" y="1139633"/>
            <a:ext cx="8856984" cy="5441170"/>
          </a:xfrm>
          <a:prstGeom prst="rect">
            <a:avLst/>
          </a:prstGeom>
          <a:noFill/>
        </p:spPr>
        <p:txBody>
          <a:bodyPr wrap="square" rtlCol="0">
            <a:spAutoFit/>
          </a:bodyPr>
          <a:lstStyle/>
          <a:p>
            <a:pPr marL="0" lvl="1">
              <a:lnSpc>
                <a:spcPct val="150000"/>
              </a:lnSpc>
            </a:pPr>
            <a:r>
              <a:rPr lang="en-IN" b="1" i="1" dirty="0" smtClean="0">
                <a:solidFill>
                  <a:srgbClr val="F5851F"/>
                </a:solidFill>
                <a:latin typeface="+mj-lt"/>
                <a:cs typeface="Arial" charset="0"/>
              </a:rPr>
              <a:t>Addition of new clause </a:t>
            </a:r>
          </a:p>
          <a:p>
            <a:pPr marL="0" lvl="1">
              <a:lnSpc>
                <a:spcPct val="150000"/>
              </a:lnSpc>
            </a:pPr>
            <a:r>
              <a:rPr lang="en-IN" b="1" i="1" u="sng" dirty="0" smtClean="0">
                <a:solidFill>
                  <a:srgbClr val="1E4283"/>
                </a:solidFill>
                <a:latin typeface="Century Gothic"/>
              </a:rPr>
              <a:t>KEPT </a:t>
            </a:r>
            <a:r>
              <a:rPr lang="en-IN" b="1" i="1" u="sng" dirty="0">
                <a:solidFill>
                  <a:srgbClr val="1E4283"/>
                </a:solidFill>
                <a:latin typeface="Century Gothic"/>
              </a:rPr>
              <a:t>IN ABEYANCE TILL 31</a:t>
            </a:r>
            <a:r>
              <a:rPr lang="en-IN" b="1" i="1" u="sng" baseline="30000" dirty="0">
                <a:solidFill>
                  <a:srgbClr val="1E4283"/>
                </a:solidFill>
                <a:latin typeface="Century Gothic"/>
              </a:rPr>
              <a:t>st</a:t>
            </a:r>
            <a:r>
              <a:rPr lang="en-IN" b="1" i="1" u="sng" dirty="0">
                <a:solidFill>
                  <a:srgbClr val="1E4283"/>
                </a:solidFill>
                <a:latin typeface="Century Gothic"/>
              </a:rPr>
              <a:t> MARCH </a:t>
            </a:r>
            <a:r>
              <a:rPr lang="en-IN" b="1" i="1" u="sng" dirty="0" smtClean="0">
                <a:solidFill>
                  <a:srgbClr val="1E4283"/>
                </a:solidFill>
                <a:latin typeface="Century Gothic"/>
              </a:rPr>
              <a:t>2019</a:t>
            </a:r>
            <a:endParaRPr lang="en-IN" dirty="0">
              <a:latin typeface="+mj-lt"/>
            </a:endParaRPr>
          </a:p>
          <a:p>
            <a:pPr marL="285750" indent="-285750" algn="just">
              <a:lnSpc>
                <a:spcPct val="150000"/>
              </a:lnSpc>
              <a:buFont typeface="Wingdings" panose="05000000000000000000" pitchFamily="2" charset="2"/>
              <a:buChar char="§"/>
            </a:pPr>
            <a:r>
              <a:rPr lang="en-IN" dirty="0">
                <a:latin typeface="+mj-lt"/>
              </a:rPr>
              <a:t>An impermissible avoidance arrangement means an arrangement, the main purpose of which is to obtain a tax benefit, and it </a:t>
            </a:r>
          </a:p>
          <a:p>
            <a:pPr marL="857250" lvl="1" indent="-400050" algn="just">
              <a:lnSpc>
                <a:spcPct val="150000"/>
              </a:lnSpc>
              <a:buFont typeface="+mj-lt"/>
              <a:buAutoNum type="romanLcPeriod"/>
            </a:pPr>
            <a:r>
              <a:rPr lang="en-IN" dirty="0">
                <a:latin typeface="+mj-lt"/>
              </a:rPr>
              <a:t>creates rights, or obligations, which are not ordinarily created between persons dealing at arm's length; </a:t>
            </a:r>
          </a:p>
          <a:p>
            <a:pPr marL="857250" lvl="1" indent="-400050" algn="just">
              <a:lnSpc>
                <a:spcPct val="150000"/>
              </a:lnSpc>
              <a:buFont typeface="+mj-lt"/>
              <a:buAutoNum type="romanLcPeriod"/>
            </a:pPr>
            <a:r>
              <a:rPr lang="en-IN" dirty="0">
                <a:latin typeface="+mj-lt"/>
              </a:rPr>
              <a:t>results, directly or indirectly, in the misuse, or abuse, of the provisions of this Act; </a:t>
            </a:r>
          </a:p>
          <a:p>
            <a:pPr marL="857250" lvl="1" indent="-400050" algn="just">
              <a:lnSpc>
                <a:spcPct val="150000"/>
              </a:lnSpc>
              <a:buFont typeface="+mj-lt"/>
              <a:buAutoNum type="romanLcPeriod"/>
            </a:pPr>
            <a:r>
              <a:rPr lang="en-IN" dirty="0">
                <a:latin typeface="+mj-lt"/>
              </a:rPr>
              <a:t>lacks commercial substance or is deemed to lack commercial substance under section 97, in whole or in part; or </a:t>
            </a:r>
          </a:p>
          <a:p>
            <a:pPr marL="857250" lvl="1" indent="-400050" algn="just">
              <a:lnSpc>
                <a:spcPct val="150000"/>
              </a:lnSpc>
              <a:buFont typeface="+mj-lt"/>
              <a:buAutoNum type="romanLcPeriod"/>
            </a:pPr>
            <a:r>
              <a:rPr lang="en-IN" dirty="0">
                <a:latin typeface="+mj-lt"/>
              </a:rPr>
              <a:t>is entered into, or carried out, by means, or in a manner, which are not ordinarily employed for </a:t>
            </a:r>
            <a:r>
              <a:rPr lang="en-IN" dirty="0" err="1">
                <a:latin typeface="+mj-lt"/>
              </a:rPr>
              <a:t>bonafide</a:t>
            </a:r>
            <a:r>
              <a:rPr lang="en-IN" dirty="0">
                <a:latin typeface="+mj-lt"/>
              </a:rPr>
              <a:t> purposes. </a:t>
            </a:r>
          </a:p>
          <a:p>
            <a:pPr marL="400050" indent="-400050" algn="just">
              <a:lnSpc>
                <a:spcPct val="150000"/>
              </a:lnSpc>
              <a:buFont typeface="Wingdings" panose="05000000000000000000" pitchFamily="2" charset="2"/>
              <a:buChar char="§"/>
            </a:pP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4869834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30C: Impermissible avoidance agreement</a:t>
            </a:r>
            <a:endParaRPr lang="en-US" sz="2200" dirty="0">
              <a:solidFill>
                <a:srgbClr val="F5851F"/>
              </a:solidFill>
              <a:latin typeface="Century Gothic"/>
            </a:endParaRPr>
          </a:p>
        </p:txBody>
      </p:sp>
      <p:sp>
        <p:nvSpPr>
          <p:cNvPr id="7" name="TextBox 6"/>
          <p:cNvSpPr txBox="1"/>
          <p:nvPr/>
        </p:nvSpPr>
        <p:spPr>
          <a:xfrm>
            <a:off x="488504" y="1139633"/>
            <a:ext cx="8856984" cy="216982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a:latin typeface="+mj-lt"/>
            </a:endParaRPr>
          </a:p>
          <a:p>
            <a:pPr marL="280988" indent="-280988" algn="just">
              <a:lnSpc>
                <a:spcPct val="150000"/>
              </a:lnSpc>
              <a:buFont typeface="Wingdings" panose="05000000000000000000" pitchFamily="2" charset="2"/>
              <a:buChar char="§"/>
            </a:pPr>
            <a:r>
              <a:rPr lang="en-IN" dirty="0">
                <a:latin typeface="+mj-lt"/>
              </a:rPr>
              <a:t>The provisions of GAAR do not apply to an arrangement if the tax benefit in the relevant assessment year, in aggregate, to </a:t>
            </a:r>
            <a:r>
              <a:rPr lang="en-IN" b="1" dirty="0">
                <a:latin typeface="+mj-lt"/>
              </a:rPr>
              <a:t>all the parties </a:t>
            </a:r>
            <a:r>
              <a:rPr lang="en-IN" dirty="0">
                <a:latin typeface="+mj-lt"/>
              </a:rPr>
              <a:t>to the arrangement </a:t>
            </a:r>
            <a:r>
              <a:rPr lang="en-IN" b="1" dirty="0">
                <a:latin typeface="+mj-lt"/>
              </a:rPr>
              <a:t>does not exceed three crore rupees</a:t>
            </a:r>
            <a:r>
              <a:rPr lang="en-IN" dirty="0">
                <a:latin typeface="+mj-lt"/>
              </a:rPr>
              <a:t>. There are other exclusions also to GAAR. </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6204337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30C: Impermissible avoidance agreement</a:t>
            </a:r>
            <a:endParaRPr lang="en-US" sz="2200" dirty="0">
              <a:solidFill>
                <a:srgbClr val="F5851F"/>
              </a:solidFill>
              <a:latin typeface="Century Gothic"/>
            </a:endParaRPr>
          </a:p>
        </p:txBody>
      </p:sp>
      <p:sp>
        <p:nvSpPr>
          <p:cNvPr id="7" name="TextBox 6"/>
          <p:cNvSpPr txBox="1"/>
          <p:nvPr/>
        </p:nvSpPr>
        <p:spPr>
          <a:xfrm>
            <a:off x="488504" y="1052736"/>
            <a:ext cx="8856984" cy="4385816"/>
          </a:xfrm>
          <a:prstGeom prst="rect">
            <a:avLst/>
          </a:prstGeom>
          <a:noFill/>
        </p:spPr>
        <p:txBody>
          <a:bodyPr wrap="square" rtlCol="0">
            <a:spAutoFit/>
          </a:bodyPr>
          <a:lstStyle/>
          <a:p>
            <a:pPr algn="just">
              <a:lnSpc>
                <a:spcPct val="200000"/>
              </a:lnSpc>
            </a:pPr>
            <a:r>
              <a:rPr lang="en-US" b="1" dirty="0">
                <a:solidFill>
                  <a:srgbClr val="1E4283"/>
                </a:solidFill>
                <a:latin typeface="+mj-lt"/>
              </a:rPr>
              <a:t>Matters to be considered</a:t>
            </a:r>
            <a:endParaRPr lang="en-IN" dirty="0">
              <a:latin typeface="+mj-lt"/>
            </a:endParaRPr>
          </a:p>
          <a:p>
            <a:pPr marL="285750" indent="-285750" algn="just">
              <a:lnSpc>
                <a:spcPct val="150000"/>
              </a:lnSpc>
              <a:buFont typeface="Wingdings" panose="05000000000000000000" pitchFamily="2" charset="2"/>
              <a:buChar char="§"/>
            </a:pPr>
            <a:r>
              <a:rPr lang="en-US" dirty="0">
                <a:latin typeface="+mj-lt"/>
              </a:rPr>
              <a:t>How the benefit to other parties will be determined?</a:t>
            </a:r>
          </a:p>
          <a:p>
            <a:pPr marL="285750" indent="-285750" algn="just">
              <a:lnSpc>
                <a:spcPct val="150000"/>
              </a:lnSpc>
              <a:buFont typeface="Wingdings" panose="05000000000000000000" pitchFamily="2" charset="2"/>
              <a:buChar char="§"/>
            </a:pPr>
            <a:r>
              <a:rPr lang="en-US" dirty="0" smtClean="0">
                <a:latin typeface="+mj-lt"/>
              </a:rPr>
              <a:t>Does </a:t>
            </a:r>
            <a:r>
              <a:rPr lang="en-US" dirty="0">
                <a:latin typeface="+mj-lt"/>
              </a:rPr>
              <a:t>an a</a:t>
            </a:r>
            <a:r>
              <a:rPr lang="en-US" dirty="0" smtClean="0">
                <a:latin typeface="+mj-lt"/>
              </a:rPr>
              <a:t>uditor </a:t>
            </a:r>
            <a:r>
              <a:rPr lang="en-US" dirty="0">
                <a:latin typeface="+mj-lt"/>
              </a:rPr>
              <a:t>have power of AO to make detailed investigation to find such </a:t>
            </a:r>
            <a:r>
              <a:rPr lang="en-US" dirty="0" smtClean="0">
                <a:latin typeface="+mj-lt"/>
              </a:rPr>
              <a:t>IAA?</a:t>
            </a:r>
          </a:p>
          <a:p>
            <a:pPr marL="285750" indent="-285750" algn="just">
              <a:lnSpc>
                <a:spcPct val="150000"/>
              </a:lnSpc>
              <a:buFont typeface="Wingdings" panose="05000000000000000000" pitchFamily="2" charset="2"/>
              <a:buChar char="§"/>
            </a:pPr>
            <a:r>
              <a:rPr lang="en-US" dirty="0" smtClean="0">
                <a:latin typeface="+mj-lt"/>
              </a:rPr>
              <a:t>Labeling </a:t>
            </a:r>
            <a:r>
              <a:rPr lang="en-US" dirty="0">
                <a:latin typeface="+mj-lt"/>
              </a:rPr>
              <a:t>an arrangement as </a:t>
            </a:r>
            <a:r>
              <a:rPr lang="en-US" dirty="0" smtClean="0">
                <a:latin typeface="+mj-lt"/>
              </a:rPr>
              <a:t>impermissible </a:t>
            </a:r>
            <a:r>
              <a:rPr lang="en-US" dirty="0">
                <a:latin typeface="+mj-lt"/>
              </a:rPr>
              <a:t>is perception of AO and </a:t>
            </a:r>
            <a:r>
              <a:rPr lang="en-US" dirty="0" smtClean="0">
                <a:latin typeface="+mj-lt"/>
              </a:rPr>
              <a:t>not assessee</a:t>
            </a:r>
            <a:endParaRPr lang="en-US" dirty="0">
              <a:latin typeface="+mj-lt"/>
            </a:endParaRPr>
          </a:p>
          <a:p>
            <a:pPr marL="285750" indent="-285750" algn="just">
              <a:lnSpc>
                <a:spcPct val="150000"/>
              </a:lnSpc>
              <a:buFont typeface="Wingdings" panose="05000000000000000000" pitchFamily="2" charset="2"/>
              <a:buChar char="§"/>
            </a:pPr>
            <a:r>
              <a:rPr lang="en-US" dirty="0" smtClean="0">
                <a:latin typeface="+mj-lt"/>
              </a:rPr>
              <a:t>Reference </a:t>
            </a:r>
            <a:r>
              <a:rPr lang="en-US" dirty="0">
                <a:latin typeface="+mj-lt"/>
              </a:rPr>
              <a:t>to Pr. CIT and also GAAR panel is required</a:t>
            </a:r>
          </a:p>
          <a:p>
            <a:pPr marL="285750" indent="-285750" algn="just">
              <a:lnSpc>
                <a:spcPct val="150000"/>
              </a:lnSpc>
              <a:buFont typeface="Wingdings" panose="05000000000000000000" pitchFamily="2" charset="2"/>
              <a:buChar char="§"/>
            </a:pPr>
            <a:r>
              <a:rPr lang="en-US" dirty="0" smtClean="0">
                <a:latin typeface="+mj-lt"/>
              </a:rPr>
              <a:t>Auditor is a watchdog, not  bloodhound!</a:t>
            </a:r>
            <a:endParaRPr lang="en-IN" dirty="0" smtClean="0">
              <a:latin typeface="+mj-lt"/>
            </a:endParaRPr>
          </a:p>
          <a:p>
            <a:pPr marL="400050" indent="-400050" algn="just">
              <a:lnSpc>
                <a:spcPct val="150000"/>
              </a:lnSpc>
              <a:buFont typeface="Wingdings" panose="05000000000000000000" pitchFamily="2" charset="2"/>
              <a:buChar char="§"/>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3047388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30C: Impermissible avoidance agreement</a:t>
            </a:r>
            <a:endParaRPr lang="en-US" sz="2200" dirty="0">
              <a:solidFill>
                <a:srgbClr val="F5851F"/>
              </a:solidFill>
              <a:latin typeface="Century Gothic"/>
            </a:endParaRPr>
          </a:p>
        </p:txBody>
      </p:sp>
      <p:sp>
        <p:nvSpPr>
          <p:cNvPr id="7" name="TextBox 6"/>
          <p:cNvSpPr txBox="1"/>
          <p:nvPr/>
        </p:nvSpPr>
        <p:spPr>
          <a:xfrm>
            <a:off x="488504" y="1139633"/>
            <a:ext cx="8856984" cy="4247317"/>
          </a:xfrm>
          <a:prstGeom prst="rect">
            <a:avLst/>
          </a:prstGeom>
          <a:noFill/>
        </p:spPr>
        <p:txBody>
          <a:bodyPr wrap="square" rtlCol="0">
            <a:spAutoFit/>
          </a:bodyPr>
          <a:lstStyle/>
          <a:p>
            <a:pPr marL="0" lvl="1" algn="just">
              <a:lnSpc>
                <a:spcPct val="150000"/>
              </a:lnSpc>
            </a:pPr>
            <a:r>
              <a:rPr lang="en-US" b="1" i="1" dirty="0" smtClean="0">
                <a:solidFill>
                  <a:srgbClr val="F5851F"/>
                </a:solidFill>
                <a:latin typeface="+mj-lt"/>
                <a:cs typeface="Arial" charset="0"/>
              </a:rPr>
              <a:t>Reporting Requirement</a:t>
            </a:r>
            <a:endParaRPr lang="en-IN" b="1" i="1" dirty="0" smtClean="0">
              <a:solidFill>
                <a:srgbClr val="F5851F"/>
              </a:solidFill>
              <a:latin typeface="+mj-lt"/>
              <a:cs typeface="Arial" charset="0"/>
            </a:endParaRPr>
          </a:p>
          <a:p>
            <a:pPr marL="280988" indent="-280988" algn="just">
              <a:lnSpc>
                <a:spcPct val="150000"/>
              </a:lnSpc>
              <a:buFont typeface="Wingdings" panose="05000000000000000000" pitchFamily="2" charset="2"/>
              <a:buChar char="§"/>
            </a:pPr>
            <a:r>
              <a:rPr lang="en-IN" dirty="0" smtClean="0">
                <a:latin typeface="+mj-lt"/>
              </a:rPr>
              <a:t>Following details have to be disclosed:</a:t>
            </a:r>
          </a:p>
          <a:p>
            <a:pPr marL="738188" lvl="1" indent="-280988" algn="just">
              <a:lnSpc>
                <a:spcPct val="150000"/>
              </a:lnSpc>
              <a:buFont typeface="Wingdings" panose="05000000000000000000" pitchFamily="2" charset="2"/>
              <a:buChar char="§"/>
            </a:pPr>
            <a:r>
              <a:rPr lang="en-IN" dirty="0" smtClean="0">
                <a:latin typeface="+mj-lt"/>
              </a:rPr>
              <a:t>Whether assessee </a:t>
            </a:r>
            <a:r>
              <a:rPr lang="en-IN" dirty="0">
                <a:latin typeface="+mj-lt"/>
              </a:rPr>
              <a:t>has entered into an Impermissible Avoidance Arrangement as defined in section 96 </a:t>
            </a:r>
            <a:r>
              <a:rPr lang="en-IN" dirty="0" smtClean="0">
                <a:latin typeface="+mj-lt"/>
              </a:rPr>
              <a:t>during the previous year</a:t>
            </a:r>
            <a:endParaRPr lang="en-IN" dirty="0">
              <a:latin typeface="+mj-lt"/>
            </a:endParaRPr>
          </a:p>
          <a:p>
            <a:pPr marL="742950" lvl="1" indent="-285750" algn="just">
              <a:lnSpc>
                <a:spcPct val="150000"/>
              </a:lnSpc>
              <a:buFont typeface="Wingdings" panose="05000000000000000000" pitchFamily="2" charset="2"/>
              <a:buChar char="§"/>
            </a:pPr>
            <a:r>
              <a:rPr lang="en-IN" dirty="0" smtClean="0">
                <a:latin typeface="+mj-lt"/>
              </a:rPr>
              <a:t>If yes, nature </a:t>
            </a:r>
            <a:r>
              <a:rPr lang="en-IN" dirty="0">
                <a:latin typeface="+mj-lt"/>
              </a:rPr>
              <a:t>of the impermissible avoidance arrangement. </a:t>
            </a:r>
          </a:p>
          <a:p>
            <a:pPr marL="742950" lvl="1" indent="-285750" algn="just">
              <a:lnSpc>
                <a:spcPct val="150000"/>
              </a:lnSpc>
              <a:buFont typeface="Wingdings" panose="05000000000000000000" pitchFamily="2" charset="2"/>
              <a:buChar char="§"/>
            </a:pPr>
            <a:r>
              <a:rPr lang="en-IN" dirty="0">
                <a:latin typeface="+mj-lt"/>
              </a:rPr>
              <a:t>Amount of tax benefit in the previous year arising, in aggregate, to all the parties to the </a:t>
            </a:r>
            <a:r>
              <a:rPr lang="en-IN" dirty="0" smtClean="0">
                <a:latin typeface="+mj-lt"/>
              </a:rPr>
              <a:t>arrangement</a:t>
            </a:r>
            <a:r>
              <a:rPr lang="en-IN" dirty="0">
                <a:latin typeface="+mj-lt"/>
              </a:rPr>
              <a:t> </a:t>
            </a:r>
            <a:r>
              <a:rPr lang="en-IN" dirty="0" smtClean="0">
                <a:latin typeface="+mj-lt"/>
              </a:rPr>
              <a:t>(in INR)</a:t>
            </a:r>
          </a:p>
          <a:p>
            <a:pPr marL="742950" lvl="1" indent="-285750" algn="just">
              <a:lnSpc>
                <a:spcPct val="150000"/>
              </a:lnSpc>
              <a:buFont typeface="Wingdings" panose="05000000000000000000" pitchFamily="2" charset="2"/>
              <a:buChar char="§"/>
            </a:pPr>
            <a:endParaRPr lang="en-IN" dirty="0">
              <a:latin typeface="+mj-lt"/>
            </a:endParaRPr>
          </a:p>
          <a:p>
            <a:pPr lvl="1" algn="just">
              <a:lnSpc>
                <a:spcPct val="150000"/>
              </a:lnSpc>
            </a:pPr>
            <a:endParaRPr lang="en-IN" dirty="0">
              <a:latin typeface="+mj-lt"/>
            </a:endParaRPr>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6628054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44: Breakup of expenditure of entities registered or not in GST</a:t>
            </a:r>
            <a:endParaRPr lang="en-US" sz="2200" dirty="0">
              <a:solidFill>
                <a:srgbClr val="F5851F"/>
              </a:solidFill>
              <a:latin typeface="Century Gothic"/>
            </a:endParaRPr>
          </a:p>
        </p:txBody>
      </p:sp>
      <p:sp>
        <p:nvSpPr>
          <p:cNvPr id="7" name="TextBox 6"/>
          <p:cNvSpPr txBox="1"/>
          <p:nvPr/>
        </p:nvSpPr>
        <p:spPr>
          <a:xfrm>
            <a:off x="488504" y="1139633"/>
            <a:ext cx="8856984" cy="2169825"/>
          </a:xfrm>
          <a:prstGeom prst="rect">
            <a:avLst/>
          </a:prstGeom>
          <a:noFill/>
        </p:spPr>
        <p:txBody>
          <a:bodyPr wrap="square" rtlCol="0">
            <a:spAutoFit/>
          </a:bodyPr>
          <a:lstStyle/>
          <a:p>
            <a:pPr marL="0" lvl="1" algn="just">
              <a:lnSpc>
                <a:spcPct val="150000"/>
              </a:lnSpc>
            </a:pPr>
            <a:r>
              <a:rPr lang="en-IN" b="1" i="1" dirty="0" smtClean="0">
                <a:solidFill>
                  <a:srgbClr val="F5851F"/>
                </a:solidFill>
                <a:latin typeface="+mj-lt"/>
                <a:cs typeface="Arial" charset="0"/>
              </a:rPr>
              <a:t>Addition of new clause</a:t>
            </a:r>
            <a:endParaRPr lang="en-IN" dirty="0">
              <a:latin typeface="+mj-lt"/>
            </a:endParaRPr>
          </a:p>
          <a:p>
            <a:r>
              <a:rPr lang="en-IN" b="1" i="1" u="sng" dirty="0">
                <a:solidFill>
                  <a:srgbClr val="1E4283"/>
                </a:solidFill>
                <a:latin typeface="Century Gothic"/>
              </a:rPr>
              <a:t>KEPT IN ABEYANCE TILL 31</a:t>
            </a:r>
            <a:r>
              <a:rPr lang="en-IN" b="1" i="1" u="sng" baseline="30000" dirty="0">
                <a:solidFill>
                  <a:srgbClr val="1E4283"/>
                </a:solidFill>
                <a:latin typeface="Century Gothic"/>
              </a:rPr>
              <a:t>st</a:t>
            </a:r>
            <a:r>
              <a:rPr lang="en-IN" b="1" i="1" u="sng" dirty="0">
                <a:solidFill>
                  <a:srgbClr val="1E4283"/>
                </a:solidFill>
                <a:latin typeface="Century Gothic"/>
              </a:rPr>
              <a:t> MARCH 2019</a:t>
            </a:r>
            <a:endParaRPr lang="en-IN" dirty="0"/>
          </a:p>
          <a:p>
            <a:endParaRPr lang="en-US" dirty="0">
              <a:latin typeface="+mj-lt"/>
              <a:cs typeface="Arial" charset="0"/>
            </a:endParaRPr>
          </a:p>
          <a:p>
            <a:endParaRPr lang="en-US" dirty="0" smtClean="0">
              <a:cs typeface="Arial" charset="0"/>
            </a:endParaRPr>
          </a:p>
          <a:p>
            <a:pPr marL="285750" indent="-285750" algn="just">
              <a:lnSpc>
                <a:spcPct val="150000"/>
              </a:lnSpc>
              <a:buFont typeface="Wingdings" panose="05000000000000000000" pitchFamily="2" charset="2"/>
              <a:buChar char="§"/>
            </a:pPr>
            <a:endParaRPr lang="en-IN" dirty="0" smtClean="0"/>
          </a:p>
          <a:p>
            <a:pPr marL="285750" indent="-285750" algn="just">
              <a:lnSpc>
                <a:spcPct val="150000"/>
              </a:lnSpc>
              <a:buFont typeface="Wingdings" panose="05000000000000000000" pitchFamily="2" charset="2"/>
              <a:buChar char="§"/>
            </a:pPr>
            <a:endParaRPr lang="en-IN" dirty="0"/>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pic>
        <p:nvPicPr>
          <p:cNvPr id="2" name="Picture 1"/>
          <p:cNvPicPr>
            <a:picLocks noChangeAspect="1"/>
          </p:cNvPicPr>
          <p:nvPr/>
        </p:nvPicPr>
        <p:blipFill>
          <a:blip r:embed="rId5" cstate="print"/>
          <a:stretch>
            <a:fillRect/>
          </a:stretch>
        </p:blipFill>
        <p:spPr>
          <a:xfrm>
            <a:off x="560512" y="1877452"/>
            <a:ext cx="8458472" cy="4215844"/>
          </a:xfrm>
          <a:prstGeom prst="rect">
            <a:avLst/>
          </a:prstGeom>
        </p:spPr>
      </p:pic>
    </p:spTree>
    <p:extLst>
      <p:ext uri="{BB962C8B-B14F-4D97-AF65-F5344CB8AC3E}">
        <p14:creationId xmlns:p14="http://schemas.microsoft.com/office/powerpoint/2010/main" xmlns="" val="63894391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44: Breakup of expenditure of entities registered or not in GST</a:t>
            </a:r>
            <a:endParaRPr lang="en-US" sz="2200" dirty="0">
              <a:solidFill>
                <a:srgbClr val="F5851F"/>
              </a:solidFill>
              <a:latin typeface="Century Gothic"/>
            </a:endParaRPr>
          </a:p>
        </p:txBody>
      </p:sp>
      <p:sp>
        <p:nvSpPr>
          <p:cNvPr id="7" name="TextBox 6"/>
          <p:cNvSpPr txBox="1"/>
          <p:nvPr/>
        </p:nvSpPr>
        <p:spPr>
          <a:xfrm>
            <a:off x="488504" y="1081474"/>
            <a:ext cx="8856984" cy="4939814"/>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IN" dirty="0">
              <a:latin typeface="+mj-lt"/>
            </a:endParaRPr>
          </a:p>
          <a:p>
            <a:pPr marL="285750" lvl="0" indent="-285750" algn="just" fontAlgn="base">
              <a:buFont typeface="Wingdings" panose="05000000000000000000" pitchFamily="2" charset="2"/>
              <a:buChar char="§"/>
            </a:pPr>
            <a:r>
              <a:rPr lang="en-IN" dirty="0" smtClean="0">
                <a:latin typeface="+mj-lt"/>
              </a:rPr>
              <a:t>Disclosure only for the period of GST regime</a:t>
            </a:r>
            <a:endParaRPr lang="en-US" dirty="0">
              <a:latin typeface="+mj-lt"/>
            </a:endParaRPr>
          </a:p>
          <a:p>
            <a:pPr marL="285750" lvl="0" indent="-285750" algn="just" fontAlgn="base">
              <a:lnSpc>
                <a:spcPct val="150000"/>
              </a:lnSpc>
              <a:buFont typeface="Wingdings" panose="05000000000000000000" pitchFamily="2" charset="2"/>
              <a:buChar char="§"/>
            </a:pPr>
            <a:endParaRPr lang="en-IN" dirty="0" smtClean="0">
              <a:latin typeface="+mj-lt"/>
            </a:endParaRPr>
          </a:p>
          <a:p>
            <a:pPr marL="285750" indent="-285750" algn="just" fontAlgn="base">
              <a:lnSpc>
                <a:spcPct val="150000"/>
              </a:lnSpc>
              <a:buFont typeface="Wingdings" panose="05000000000000000000" pitchFamily="2" charset="2"/>
              <a:buChar char="§"/>
            </a:pPr>
            <a:r>
              <a:rPr lang="en-IN" dirty="0">
                <a:latin typeface="+mj-lt"/>
              </a:rPr>
              <a:t>Whether reporting has to be done of revenue expenditure only or also for the capital </a:t>
            </a:r>
            <a:r>
              <a:rPr lang="en-IN" dirty="0" smtClean="0">
                <a:latin typeface="+mj-lt"/>
              </a:rPr>
              <a:t>expenditure?</a:t>
            </a:r>
          </a:p>
          <a:p>
            <a:pPr marL="285750" indent="-285750" algn="just" fontAlgn="base">
              <a:lnSpc>
                <a:spcPct val="150000"/>
              </a:lnSpc>
              <a:buFont typeface="Wingdings" panose="05000000000000000000" pitchFamily="2" charset="2"/>
              <a:buChar char="§"/>
            </a:pPr>
            <a:endParaRPr lang="en-US" dirty="0" smtClean="0">
              <a:latin typeface="+mj-lt"/>
            </a:endParaRPr>
          </a:p>
          <a:p>
            <a:pPr marL="285750" indent="-285750" algn="just" fontAlgn="base">
              <a:lnSpc>
                <a:spcPct val="150000"/>
              </a:lnSpc>
              <a:buFont typeface="Wingdings" panose="05000000000000000000" pitchFamily="2" charset="2"/>
              <a:buChar char="§"/>
            </a:pPr>
            <a:r>
              <a:rPr lang="en-US" dirty="0" smtClean="0">
                <a:latin typeface="+mj-lt"/>
              </a:rPr>
              <a:t>Details </a:t>
            </a:r>
            <a:r>
              <a:rPr lang="en-US" dirty="0">
                <a:latin typeface="+mj-lt"/>
              </a:rPr>
              <a:t>to be given for each expenses separately or </a:t>
            </a:r>
            <a:r>
              <a:rPr lang="en-US" dirty="0" smtClean="0">
                <a:latin typeface="+mj-lt"/>
              </a:rPr>
              <a:t>total expenses </a:t>
            </a:r>
            <a:r>
              <a:rPr lang="en-US" dirty="0">
                <a:latin typeface="+mj-lt"/>
              </a:rPr>
              <a:t>?</a:t>
            </a:r>
            <a:endParaRPr lang="en-IN" dirty="0">
              <a:latin typeface="+mj-lt"/>
            </a:endParaRPr>
          </a:p>
          <a:p>
            <a:pPr marL="285750" lvl="0" indent="-285750" algn="just" fontAlgn="base">
              <a:lnSpc>
                <a:spcPct val="150000"/>
              </a:lnSpc>
              <a:buFont typeface="Wingdings" panose="05000000000000000000" pitchFamily="2" charset="2"/>
              <a:buChar char="§"/>
            </a:pPr>
            <a:endParaRPr lang="en-IN" dirty="0" smtClean="0">
              <a:latin typeface="+mj-lt"/>
            </a:endParaRPr>
          </a:p>
          <a:p>
            <a:pPr marL="285750" lvl="0" indent="-285750" algn="just" fontAlgn="base">
              <a:lnSpc>
                <a:spcPct val="150000"/>
              </a:lnSpc>
              <a:buFont typeface="Wingdings" panose="05000000000000000000" pitchFamily="2" charset="2"/>
              <a:buChar char="§"/>
            </a:pPr>
            <a:r>
              <a:rPr lang="en-IN" dirty="0" smtClean="0">
                <a:latin typeface="+mj-lt"/>
              </a:rPr>
              <a:t>The </a:t>
            </a:r>
            <a:r>
              <a:rPr lang="en-IN" dirty="0">
                <a:latin typeface="+mj-lt"/>
              </a:rPr>
              <a:t>tax auditor needs to understand the intention of Government behind inserting this clause. Government intends to matching data available with various tax authorities  and applying data analytics thereon in order to track and punish tax evaders</a:t>
            </a:r>
            <a:r>
              <a:rPr lang="en-IN" dirty="0" smtClean="0">
                <a:latin typeface="+mj-lt"/>
              </a:rPr>
              <a:t>.</a:t>
            </a:r>
            <a:endParaRPr lang="en-IN" dirty="0">
              <a:latin typeface="+mj-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172156550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IN" sz="2200" dirty="0">
                <a:solidFill>
                  <a:srgbClr val="F5851F"/>
                </a:solidFill>
                <a:latin typeface="Century Gothic"/>
              </a:rPr>
              <a:t>Clause 44: Breakup of expenditure of entities registered or not in GST</a:t>
            </a:r>
            <a:endParaRPr lang="en-US" sz="2200" dirty="0">
              <a:solidFill>
                <a:srgbClr val="F5851F"/>
              </a:solidFill>
              <a:latin typeface="Century Gothic"/>
            </a:endParaRPr>
          </a:p>
        </p:txBody>
      </p:sp>
      <p:sp>
        <p:nvSpPr>
          <p:cNvPr id="7" name="TextBox 6"/>
          <p:cNvSpPr txBox="1"/>
          <p:nvPr/>
        </p:nvSpPr>
        <p:spPr>
          <a:xfrm>
            <a:off x="488504" y="1052736"/>
            <a:ext cx="8856984" cy="1338828"/>
          </a:xfrm>
          <a:prstGeom prst="rect">
            <a:avLst/>
          </a:prstGeom>
          <a:noFill/>
        </p:spPr>
        <p:txBody>
          <a:bodyPr wrap="square" rtlCol="0">
            <a:spAutoFit/>
          </a:bodyPr>
          <a:lstStyle/>
          <a:p>
            <a:pPr algn="just">
              <a:lnSpc>
                <a:spcPct val="150000"/>
              </a:lnSpc>
            </a:pPr>
            <a:r>
              <a:rPr lang="en-US" b="1" dirty="0">
                <a:solidFill>
                  <a:srgbClr val="1E4283"/>
                </a:solidFill>
                <a:latin typeface="+mj-lt"/>
              </a:rPr>
              <a:t>Matters to be </a:t>
            </a:r>
            <a:r>
              <a:rPr lang="en-US" b="1" dirty="0" smtClean="0">
                <a:solidFill>
                  <a:srgbClr val="1E4283"/>
                </a:solidFill>
                <a:latin typeface="+mj-lt"/>
              </a:rPr>
              <a:t>considered</a:t>
            </a:r>
            <a:endParaRPr lang="en-IN" dirty="0">
              <a:latin typeface="+mj-lt"/>
            </a:endParaRPr>
          </a:p>
          <a:p>
            <a:pPr marL="285750" indent="-285750" algn="just" fontAlgn="base">
              <a:lnSpc>
                <a:spcPct val="150000"/>
              </a:lnSpc>
              <a:buFont typeface="Wingdings" panose="05000000000000000000" pitchFamily="2" charset="2"/>
              <a:buChar char="§"/>
            </a:pPr>
            <a:r>
              <a:rPr lang="en-IN" dirty="0">
                <a:latin typeface="+mj-lt"/>
              </a:rPr>
              <a:t>The </a:t>
            </a:r>
            <a:r>
              <a:rPr lang="en-US" dirty="0">
                <a:latin typeface="+mj-lt"/>
              </a:rPr>
              <a:t>tax auditor should ensure proper reconciliation between books of accounts and returns are maintained.</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29085643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4" name="Picture 2"/>
          <p:cNvPicPr>
            <a:picLocks noChangeAspect="1" noChangeArrowheads="1"/>
          </p:cNvPicPr>
          <p:nvPr/>
        </p:nvPicPr>
        <p:blipFill>
          <a:blip r:embed="rId2"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97656"/>
            <a:ext cx="9533507" cy="46434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5851F"/>
              </a:solidFill>
              <a:effectLst/>
              <a:uLnTx/>
              <a:uFillTx/>
              <a:latin typeface="Calibri"/>
              <a:ea typeface="+mn-ea"/>
              <a:cs typeface="+mn-cs"/>
            </a:endParaRPr>
          </a:p>
        </p:txBody>
      </p:sp>
      <p:pic>
        <p:nvPicPr>
          <p:cNvPr id="1028" name="Picture 4" descr="http://www.tibco.com/blog/wp-content/uploads/2014/10/thankyou.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516" y="761999"/>
            <a:ext cx="9226996" cy="532784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632520" y="3573016"/>
            <a:ext cx="339836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303030"/>
                </a:solidFill>
                <a:effectLst/>
                <a:uLnTx/>
                <a:uFillTx/>
                <a:latin typeface="Calibri"/>
                <a:ea typeface="+mn-ea"/>
                <a:cs typeface="+mn-cs"/>
              </a:rPr>
              <a:t>For further assistance, contact us</a:t>
            </a:r>
            <a:r>
              <a:rPr kumimoji="0" lang="en-IN" sz="1800" b="1" i="0" u="none" strike="noStrike" kern="1200" cap="none" spc="0" normalizeH="0" baseline="0" noProof="0" dirty="0" smtClean="0">
                <a:ln>
                  <a:noFill/>
                </a:ln>
                <a:solidFill>
                  <a:srgbClr val="303030"/>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smtClean="0">
              <a:ln>
                <a:noFill/>
              </a:ln>
              <a:solidFill>
                <a:srgbClr val="303030"/>
              </a:solidFill>
              <a:effectLst/>
              <a:uLnTx/>
              <a:uFillTx/>
              <a:latin typeface="Calibri"/>
              <a:ea typeface="+mn-ea"/>
              <a:cs typeface="+mn-cs"/>
            </a:endParaRPr>
          </a:p>
        </p:txBody>
      </p:sp>
      <p:sp>
        <p:nvSpPr>
          <p:cNvPr id="10" name="Rectangle 9"/>
          <p:cNvSpPr/>
          <p:nvPr/>
        </p:nvSpPr>
        <p:spPr>
          <a:xfrm>
            <a:off x="190500" y="4868818"/>
            <a:ext cx="4114428" cy="1224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Benefice Business House, 3rd Level, </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126, </a:t>
            </a:r>
            <a:r>
              <a:rPr kumimoji="0" lang="en-IN" sz="1050" b="0" i="0" u="none" strike="noStrike" kern="1200" cap="none" spc="0" normalizeH="0" baseline="0" noProof="0" dirty="0" err="1">
                <a:ln>
                  <a:noFill/>
                </a:ln>
                <a:solidFill>
                  <a:srgbClr val="303030"/>
                </a:solidFill>
                <a:effectLst/>
                <a:uLnTx/>
                <a:uFillTx/>
                <a:latin typeface="Century Gothic" panose="020B0502020202020204" pitchFamily="34" charset="0"/>
                <a:ea typeface="+mn-ea"/>
                <a:cs typeface="+mn-cs"/>
              </a:rPr>
              <a:t>Mathuradas</a:t>
            </a: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 Mills Compound,</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N. M. Joshi Marg, Lower </a:t>
            </a:r>
            <a:r>
              <a:rPr kumimoji="0" lang="en-IN" sz="1050" b="0" i="0" u="none" strike="noStrike" kern="1200" cap="none" spc="0" normalizeH="0" baseline="0" noProof="0" dirty="0" err="1">
                <a:ln>
                  <a:noFill/>
                </a:ln>
                <a:solidFill>
                  <a:srgbClr val="303030"/>
                </a:solidFill>
                <a:effectLst/>
                <a:uLnTx/>
                <a:uFillTx/>
                <a:latin typeface="Century Gothic" panose="020B0502020202020204" pitchFamily="34" charset="0"/>
                <a:ea typeface="+mn-ea"/>
                <a:cs typeface="+mn-cs"/>
              </a:rPr>
              <a:t>Parel</a:t>
            </a: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 (W), </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Mumbai – 400013, India.</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T: +91 22 3321 3737  </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F: +91 22 3321 3838</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E: reachus@gbcaindia.com</a:t>
            </a:r>
          </a:p>
          <a:p>
            <a:pPr marL="174625" marR="0" lvl="0" indent="0" algn="l" defTabSz="9144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spc="0" normalizeH="0" baseline="0" noProof="0" dirty="0">
                <a:ln>
                  <a:noFill/>
                </a:ln>
                <a:solidFill>
                  <a:srgbClr val="303030"/>
                </a:solidFill>
                <a:effectLst/>
                <a:uLnTx/>
                <a:uFillTx/>
                <a:latin typeface="Century Gothic" panose="020B0502020202020204" pitchFamily="34" charset="0"/>
                <a:ea typeface="+mn-ea"/>
                <a:cs typeface="+mn-cs"/>
              </a:rPr>
              <a:t>www.gbcaindia.com</a:t>
            </a:r>
          </a:p>
        </p:txBody>
      </p:sp>
      <p:pic>
        <p:nvPicPr>
          <p:cNvPr id="12" name="Picture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330487" y="3960106"/>
            <a:ext cx="2002432" cy="723584"/>
          </a:xfrm>
          <a:prstGeom prst="rect">
            <a:avLst/>
          </a:prstGeom>
        </p:spPr>
      </p:pic>
    </p:spTree>
    <p:extLst>
      <p:ext uri="{BB962C8B-B14F-4D97-AF65-F5344CB8AC3E}">
        <p14:creationId xmlns:p14="http://schemas.microsoft.com/office/powerpoint/2010/main" xmlns="" val="2044952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 y="6096000"/>
            <a:ext cx="9525000" cy="5062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p:cNvPicPr>
            <a:picLocks noChangeAspect="1" noChangeArrowheads="1"/>
          </p:cNvPicPr>
          <p:nvPr/>
        </p:nvPicPr>
        <p:blipFill>
          <a:blip r:embed="rId3" cstate="print"/>
          <a:srcRect/>
          <a:stretch>
            <a:fillRect/>
          </a:stretch>
        </p:blipFill>
        <p:spPr bwMode="auto">
          <a:xfrm>
            <a:off x="145257" y="6667500"/>
            <a:ext cx="2133600" cy="46550"/>
          </a:xfrm>
          <a:prstGeom prst="rect">
            <a:avLst/>
          </a:prstGeom>
          <a:noFill/>
          <a:ln w="9525">
            <a:noFill/>
            <a:miter lim="800000"/>
            <a:headEnd/>
            <a:tailEnd/>
          </a:ln>
          <a:effectLst/>
        </p:spPr>
      </p:pic>
      <p:sp>
        <p:nvSpPr>
          <p:cNvPr id="6" name="Rectangle 5"/>
          <p:cNvSpPr/>
          <p:nvPr/>
        </p:nvSpPr>
        <p:spPr>
          <a:xfrm>
            <a:off x="190500" y="260648"/>
            <a:ext cx="9571833" cy="5038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F5851F"/>
                </a:solidFill>
                <a:latin typeface="Century Gothic"/>
              </a:rPr>
              <a:t>Clause 24: Deemed Profits and Gains</a:t>
            </a:r>
          </a:p>
        </p:txBody>
      </p:sp>
      <p:sp>
        <p:nvSpPr>
          <p:cNvPr id="7" name="TextBox 6"/>
          <p:cNvSpPr txBox="1"/>
          <p:nvPr/>
        </p:nvSpPr>
        <p:spPr>
          <a:xfrm>
            <a:off x="488504" y="1139633"/>
            <a:ext cx="8856984" cy="3600986"/>
          </a:xfrm>
          <a:prstGeom prst="rect">
            <a:avLst/>
          </a:prstGeom>
          <a:noFill/>
        </p:spPr>
        <p:txBody>
          <a:bodyPr wrap="square" rtlCol="0">
            <a:spAutoFit/>
          </a:bodyPr>
          <a:lstStyle/>
          <a:p>
            <a:pPr marL="0" lvl="1" algn="just">
              <a:lnSpc>
                <a:spcPct val="150000"/>
              </a:lnSpc>
            </a:pPr>
            <a:r>
              <a:rPr lang="en-IN" b="1" i="1" dirty="0">
                <a:solidFill>
                  <a:srgbClr val="F5851F"/>
                </a:solidFill>
                <a:latin typeface="+mj-lt"/>
                <a:cs typeface="Arial" charset="0"/>
              </a:rPr>
              <a:t>Changes in the existing clause</a:t>
            </a:r>
            <a:r>
              <a:rPr lang="en-IN" b="1" i="1" dirty="0" smtClean="0">
                <a:solidFill>
                  <a:srgbClr val="F5851F"/>
                </a:solidFill>
                <a:latin typeface="+mj-lt"/>
                <a:cs typeface="Arial" charset="0"/>
              </a:rPr>
              <a:t>: Disclosure of deemed gains from Section 32AD</a:t>
            </a:r>
            <a:endParaRPr lang="en-US" i="1" dirty="0">
              <a:latin typeface="+mj-lt"/>
            </a:endParaRPr>
          </a:p>
          <a:p>
            <a:pPr marL="285750" indent="-285750" algn="just">
              <a:lnSpc>
                <a:spcPct val="150000"/>
              </a:lnSpc>
              <a:buFont typeface="Wingdings" panose="05000000000000000000" pitchFamily="2" charset="2"/>
              <a:buChar char="§"/>
            </a:pPr>
            <a:r>
              <a:rPr lang="en-US" dirty="0">
                <a:latin typeface="+mj-lt"/>
              </a:rPr>
              <a:t>In cases where </a:t>
            </a:r>
            <a:r>
              <a:rPr lang="en-US" b="1" dirty="0">
                <a:latin typeface="+mj-lt"/>
              </a:rPr>
              <a:t>deduction is claimed under Section 35AD </a:t>
            </a:r>
            <a:r>
              <a:rPr lang="en-US" dirty="0">
                <a:latin typeface="+mj-lt"/>
              </a:rPr>
              <a:t>and such asset is </a:t>
            </a:r>
            <a:r>
              <a:rPr lang="en-US" b="1" dirty="0">
                <a:latin typeface="+mj-lt"/>
              </a:rPr>
              <a:t>sold or transferred within 5 years </a:t>
            </a:r>
            <a:r>
              <a:rPr lang="en-US" dirty="0">
                <a:latin typeface="+mj-lt"/>
              </a:rPr>
              <a:t>from the date of installation, then the deduction claimed earlier shall be deemed to be the income of assessee and will be charged under the head ‘Profits and Gains of Business or Profession</a:t>
            </a:r>
            <a:r>
              <a:rPr lang="en-US" dirty="0" smtClean="0">
                <a:latin typeface="+mj-lt"/>
              </a:rPr>
              <a:t>’.</a:t>
            </a:r>
          </a:p>
          <a:p>
            <a:pPr marL="285750" indent="-285750" algn="just">
              <a:buFont typeface="Wingdings" panose="05000000000000000000" pitchFamily="2" charset="2"/>
              <a:buChar char="§"/>
            </a:pPr>
            <a:endParaRPr lang="en-US" sz="1200" dirty="0">
              <a:latin typeface="+mj-lt"/>
            </a:endParaRPr>
          </a:p>
          <a:p>
            <a:pPr marL="285750" indent="-285750" algn="just">
              <a:lnSpc>
                <a:spcPct val="150000"/>
              </a:lnSpc>
              <a:buFont typeface="Wingdings" panose="05000000000000000000" pitchFamily="2" charset="2"/>
              <a:buChar char="§"/>
            </a:pPr>
            <a:r>
              <a:rPr lang="en-US" dirty="0">
                <a:latin typeface="+mj-lt"/>
              </a:rPr>
              <a:t>There are a certain </a:t>
            </a:r>
            <a:r>
              <a:rPr lang="en-US" b="1" dirty="0">
                <a:latin typeface="+mj-lt"/>
              </a:rPr>
              <a:t>exceptions </a:t>
            </a:r>
            <a:r>
              <a:rPr lang="en-US" dirty="0">
                <a:latin typeface="+mj-lt"/>
              </a:rPr>
              <a:t>made for </a:t>
            </a:r>
            <a:r>
              <a:rPr lang="en-US" dirty="0" err="1">
                <a:latin typeface="+mj-lt"/>
              </a:rPr>
              <a:t>reorganisations</a:t>
            </a:r>
            <a:r>
              <a:rPr lang="en-US" dirty="0">
                <a:latin typeface="+mj-lt"/>
              </a:rPr>
              <a:t>, amalgamation or demerger </a:t>
            </a:r>
            <a:r>
              <a:rPr lang="en-IN" dirty="0">
                <a:latin typeface="+mj-lt"/>
              </a:rPr>
              <a:t>covered under clauses (xiii), (</a:t>
            </a:r>
            <a:r>
              <a:rPr lang="en-IN" dirty="0" err="1">
                <a:latin typeface="+mj-lt"/>
              </a:rPr>
              <a:t>xiiib</a:t>
            </a:r>
            <a:r>
              <a:rPr lang="en-IN" dirty="0">
                <a:latin typeface="+mj-lt"/>
              </a:rPr>
              <a:t>) or (xiv) section 47</a:t>
            </a:r>
            <a:r>
              <a:rPr lang="en-IN" dirty="0" smtClean="0">
                <a:latin typeface="+mj-lt"/>
              </a:rPr>
              <a:t>.</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51482" y="6093296"/>
            <a:ext cx="1142077" cy="490477"/>
          </a:xfrm>
          <a:prstGeom prst="rect">
            <a:avLst/>
          </a:prstGeom>
        </p:spPr>
      </p:pic>
    </p:spTree>
    <p:extLst>
      <p:ext uri="{BB962C8B-B14F-4D97-AF65-F5344CB8AC3E}">
        <p14:creationId xmlns:p14="http://schemas.microsoft.com/office/powerpoint/2010/main" xmlns="" val="3739378990"/>
      </p:ext>
    </p:extLst>
  </p:cSld>
  <p:clrMapOvr>
    <a:masterClrMapping/>
  </p:clrMapOvr>
  <p:timing>
    <p:tnLst>
      <p:par>
        <p:cTn id="1" dur="indefinite" restart="never" nodeType="tmRoot"/>
      </p:par>
    </p:tnLst>
  </p:timing>
</p:sld>
</file>

<file path=ppt/theme/theme1.xml><?xml version="1.0" encoding="utf-8"?>
<a:theme xmlns:a="http://schemas.openxmlformats.org/drawingml/2006/main" name="GBCA Powerpoint Template">
  <a:themeElements>
    <a:clrScheme name="GBCA">
      <a:dk1>
        <a:srgbClr val="303030"/>
      </a:dk1>
      <a:lt1>
        <a:sysClr val="window" lastClr="FFFFFF"/>
      </a:lt1>
      <a:dk2>
        <a:srgbClr val="000000"/>
      </a:dk2>
      <a:lt2>
        <a:srgbClr val="FFFFFF"/>
      </a:lt2>
      <a:accent1>
        <a:srgbClr val="1E4283"/>
      </a:accent1>
      <a:accent2>
        <a:srgbClr val="F5851F"/>
      </a:accent2>
      <a:accent3>
        <a:srgbClr val="737273"/>
      </a:accent3>
      <a:accent4>
        <a:srgbClr val="8064A2"/>
      </a:accent4>
      <a:accent5>
        <a:srgbClr val="4BACC6"/>
      </a:accent5>
      <a:accent6>
        <a:srgbClr val="F79646"/>
      </a:accent6>
      <a:hlink>
        <a:srgbClr val="0000FF"/>
      </a:hlink>
      <a:folHlink>
        <a:srgbClr val="00B0F0"/>
      </a:folHlink>
    </a:clrScheme>
    <a:fontScheme name="Custom 1">
      <a:majorFont>
        <a:latin typeface="Century Gothic"/>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Capital Gains</Template>
  <TotalTime>13043</TotalTime>
  <Words>7987</Words>
  <Application>Microsoft Office PowerPoint</Application>
  <PresentationFormat>A4 Paper (210x297 mm)</PresentationFormat>
  <Paragraphs>793</Paragraphs>
  <Slides>88</Slides>
  <Notes>86</Notes>
  <HiddenSlides>0</HiddenSlides>
  <MMClips>0</MMClips>
  <ScaleCrop>false</ScaleCrop>
  <HeadingPairs>
    <vt:vector size="4" baseType="variant">
      <vt:variant>
        <vt:lpstr>Theme</vt:lpstr>
      </vt:variant>
      <vt:variant>
        <vt:i4>1</vt:i4>
      </vt:variant>
      <vt:variant>
        <vt:lpstr>Slide Titles</vt:lpstr>
      </vt:variant>
      <vt:variant>
        <vt:i4>88</vt:i4>
      </vt:variant>
    </vt:vector>
  </HeadingPairs>
  <TitlesOfParts>
    <vt:vector size="89" baseType="lpstr">
      <vt:lpstr>GBCA Powerpoint Template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Archit Shinde</dc:creator>
  <cp:lastModifiedBy>COM-4</cp:lastModifiedBy>
  <cp:revision>963</cp:revision>
  <cp:lastPrinted>2018-08-16T05:26:20Z</cp:lastPrinted>
  <dcterms:created xsi:type="dcterms:W3CDTF">2016-02-24T10:42:34Z</dcterms:created>
  <dcterms:modified xsi:type="dcterms:W3CDTF">2018-09-08T12:25:15Z</dcterms:modified>
</cp:coreProperties>
</file>